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708" r:id="rId1"/>
  </p:sldMasterIdLst>
  <p:notesMasterIdLst>
    <p:notesMasterId r:id="rId18"/>
  </p:notesMasterIdLst>
  <p:handoutMasterIdLst>
    <p:handoutMasterId r:id="rId19"/>
  </p:handoutMasterIdLst>
  <p:sldIdLst>
    <p:sldId id="256" r:id="rId2"/>
    <p:sldId id="288" r:id="rId3"/>
    <p:sldId id="289" r:id="rId4"/>
    <p:sldId id="290" r:id="rId5"/>
    <p:sldId id="291" r:id="rId6"/>
    <p:sldId id="320" r:id="rId7"/>
    <p:sldId id="321" r:id="rId8"/>
    <p:sldId id="259" r:id="rId9"/>
    <p:sldId id="260" r:id="rId10"/>
    <p:sldId id="266" r:id="rId11"/>
    <p:sldId id="268" r:id="rId12"/>
    <p:sldId id="338" r:id="rId13"/>
    <p:sldId id="265" r:id="rId14"/>
    <p:sldId id="339" r:id="rId15"/>
    <p:sldId id="335" r:id="rId16"/>
    <p:sldId id="342" r:id="rId17"/>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94660"/>
  </p:normalViewPr>
  <p:slideViewPr>
    <p:cSldViewPr>
      <p:cViewPr varScale="1">
        <p:scale>
          <a:sx n="122" d="100"/>
          <a:sy n="122" d="100"/>
        </p:scale>
        <p:origin x="-131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6C7858A5-D20C-44F0-A55D-56EC95240C52}" type="datetime9">
              <a:rPr lang="en-US" smtClean="0"/>
              <a:t>05-Apr-22 11:14:46 AM</a:t>
            </a:fld>
            <a:endParaRPr lang="ar-SA"/>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1FD45A50-69E9-4963-8254-3C7689ECF15C}" type="slidenum">
              <a:rPr lang="ar-SA" smtClean="0"/>
              <a:t>‹#›</a:t>
            </a:fld>
            <a:endParaRPr lang="ar-SA"/>
          </a:p>
        </p:txBody>
      </p:sp>
    </p:spTree>
    <p:extLst>
      <p:ext uri="{BB962C8B-B14F-4D97-AF65-F5344CB8AC3E}">
        <p14:creationId xmlns:p14="http://schemas.microsoft.com/office/powerpoint/2010/main" val="55574510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B036B89-63AF-4896-A38C-CE41B9A23846}" type="datetime9">
              <a:rPr lang="en-US" smtClean="0"/>
              <a:t>05-Apr-22 11:14:44 AM</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4FAB42C-E8DC-4AEC-814D-5E00C80762F0}" type="slidenum">
              <a:rPr lang="ar-SY" smtClean="0"/>
              <a:t>‹#›</a:t>
            </a:fld>
            <a:endParaRPr lang="ar-SY"/>
          </a:p>
        </p:txBody>
      </p:sp>
    </p:spTree>
    <p:extLst>
      <p:ext uri="{BB962C8B-B14F-4D97-AF65-F5344CB8AC3E}">
        <p14:creationId xmlns:p14="http://schemas.microsoft.com/office/powerpoint/2010/main" val="1638543129"/>
      </p:ext>
    </p:extLst>
  </p:cSld>
  <p:clrMap bg1="lt1" tx1="dk1" bg2="lt2" tx2="dk2" accent1="accent1" accent2="accent2" accent3="accent3" accent4="accent4" accent5="accent5" accent6="accent6" hlink="hlink" folHlink="folHlink"/>
  <p:hf sldNum="0"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5" name="عنصر نائب للتاريخ 4"/>
          <p:cNvSpPr>
            <a:spLocks noGrp="1"/>
          </p:cNvSpPr>
          <p:nvPr>
            <p:ph type="dt" idx="11"/>
          </p:nvPr>
        </p:nvSpPr>
        <p:spPr/>
        <p:txBody>
          <a:bodyPr/>
          <a:lstStyle/>
          <a:p>
            <a:fld id="{95A934A8-8FC9-4244-97FD-08404625BFD3}" type="datetime9">
              <a:rPr lang="en-US" smtClean="0"/>
              <a:t>05-Apr-22 11:14:44 AM</a:t>
            </a:fld>
            <a:endParaRPr lang="ar-SY"/>
          </a:p>
        </p:txBody>
      </p:sp>
    </p:spTree>
    <p:extLst>
      <p:ext uri="{BB962C8B-B14F-4D97-AF65-F5344CB8AC3E}">
        <p14:creationId xmlns:p14="http://schemas.microsoft.com/office/powerpoint/2010/main" val="384379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لتاريخ 3"/>
          <p:cNvSpPr>
            <a:spLocks noGrp="1"/>
          </p:cNvSpPr>
          <p:nvPr>
            <p:ph type="dt" idx="10"/>
          </p:nvPr>
        </p:nvSpPr>
        <p:spPr/>
        <p:txBody>
          <a:bodyPr/>
          <a:lstStyle/>
          <a:p>
            <a:fld id="{A55E3709-2AEB-4F3D-82CC-DBE2BD8726FC}" type="datetime9">
              <a:rPr lang="en-US" smtClean="0"/>
              <a:t>05-Apr-22 11:14:45 AM</a:t>
            </a:fld>
            <a:endParaRPr lang="ar-SY"/>
          </a:p>
        </p:txBody>
      </p:sp>
    </p:spTree>
    <p:extLst>
      <p:ext uri="{BB962C8B-B14F-4D97-AF65-F5344CB8AC3E}">
        <p14:creationId xmlns:p14="http://schemas.microsoft.com/office/powerpoint/2010/main" val="387828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لتاريخ 3"/>
          <p:cNvSpPr>
            <a:spLocks noGrp="1"/>
          </p:cNvSpPr>
          <p:nvPr>
            <p:ph type="dt" idx="10"/>
          </p:nvPr>
        </p:nvSpPr>
        <p:spPr/>
        <p:txBody>
          <a:bodyPr/>
          <a:lstStyle/>
          <a:p>
            <a:fld id="{51E3EE0E-32E5-4B9A-B6EF-74C35709B8F9}" type="datetime9">
              <a:rPr lang="en-US" smtClean="0"/>
              <a:t>05-Apr-22 11:14:45 AM</a:t>
            </a:fld>
            <a:endParaRPr lang="ar-SY"/>
          </a:p>
        </p:txBody>
      </p:sp>
    </p:spTree>
    <p:extLst>
      <p:ext uri="{BB962C8B-B14F-4D97-AF65-F5344CB8AC3E}">
        <p14:creationId xmlns:p14="http://schemas.microsoft.com/office/powerpoint/2010/main" val="271118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lvl1pPr>
              <a:defRPr/>
            </a:lvl1pPr>
          </a:lstStyle>
          <a:p>
            <a:fld id="{2AED502E-3231-430C-8411-48BFD7227F99}" type="datetime8">
              <a:rPr lang="en-US" smtClean="0"/>
              <a:t>05-Apr-22 11:14 AM</a:t>
            </a:fld>
            <a:endParaRPr lang="ar-SY"/>
          </a:p>
        </p:txBody>
      </p:sp>
      <p:sp>
        <p:nvSpPr>
          <p:cNvPr id="5" name="عنصر نائب للتذييل 4"/>
          <p:cNvSpPr>
            <a:spLocks noGrp="1"/>
          </p:cNvSpPr>
          <p:nvPr>
            <p:ph type="ftr" sz="quarter" idx="11"/>
          </p:nvPr>
        </p:nvSpPr>
        <p:spPr/>
        <p:txBody>
          <a:bodyPr/>
          <a:lstStyle>
            <a:lvl1pPr>
              <a:defRPr/>
            </a:lvl1pPr>
          </a:lstStyle>
          <a:p>
            <a:endParaRPr lang="ar-SY"/>
          </a:p>
        </p:txBody>
      </p:sp>
      <p:sp>
        <p:nvSpPr>
          <p:cNvPr id="6" name="عنصر نائب لرقم الشريحة 5"/>
          <p:cNvSpPr>
            <a:spLocks noGrp="1"/>
          </p:cNvSpPr>
          <p:nvPr>
            <p:ph type="sldNum" sz="quarter" idx="12"/>
          </p:nvPr>
        </p:nvSpPr>
        <p:spPr/>
        <p:txBody>
          <a:bodyPr/>
          <a:lstStyle>
            <a:lvl1pPr>
              <a:defRPr/>
            </a:lvl1pPr>
          </a:lstStyle>
          <a:p>
            <a:fld id="{FED0E878-FCA9-4F03-8E2A-DB52433AD170}" type="slidenum">
              <a:rPr lang="ar-SY" smtClean="0"/>
              <a:t>‹#›</a:t>
            </a:fld>
            <a:endParaRPr lang="ar-SY"/>
          </a:p>
        </p:txBody>
      </p:sp>
    </p:spTree>
    <p:extLst>
      <p:ext uri="{BB962C8B-B14F-4D97-AF65-F5344CB8AC3E}">
        <p14:creationId xmlns:p14="http://schemas.microsoft.com/office/powerpoint/2010/main" val="884509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lvl1pPr>
              <a:defRPr/>
            </a:lvl1pPr>
          </a:lstStyle>
          <a:p>
            <a:fld id="{A1CF0358-0240-4787-BF5B-318AB88F8CA4}" type="datetime8">
              <a:rPr lang="en-US" smtClean="0"/>
              <a:t>05-Apr-22 11:14 AM</a:t>
            </a:fld>
            <a:endParaRPr lang="ar-SY"/>
          </a:p>
        </p:txBody>
      </p:sp>
      <p:sp>
        <p:nvSpPr>
          <p:cNvPr id="5" name="عنصر نائب للتذييل 4"/>
          <p:cNvSpPr>
            <a:spLocks noGrp="1"/>
          </p:cNvSpPr>
          <p:nvPr>
            <p:ph type="ftr" sz="quarter" idx="11"/>
          </p:nvPr>
        </p:nvSpPr>
        <p:spPr/>
        <p:txBody>
          <a:bodyPr/>
          <a:lstStyle>
            <a:lvl1pPr>
              <a:defRPr/>
            </a:lvl1pPr>
          </a:lstStyle>
          <a:p>
            <a:endParaRPr lang="ar-SY"/>
          </a:p>
        </p:txBody>
      </p:sp>
      <p:sp>
        <p:nvSpPr>
          <p:cNvPr id="6" name="عنصر نائب لرقم الشريحة 5"/>
          <p:cNvSpPr>
            <a:spLocks noGrp="1"/>
          </p:cNvSpPr>
          <p:nvPr>
            <p:ph type="sldNum" sz="quarter" idx="12"/>
          </p:nvPr>
        </p:nvSpPr>
        <p:spPr/>
        <p:txBody>
          <a:bodyPr/>
          <a:lstStyle>
            <a:lvl1pPr>
              <a:defRPr/>
            </a:lvl1pPr>
          </a:lstStyle>
          <a:p>
            <a:fld id="{FED0E878-FCA9-4F03-8E2A-DB52433AD170}" type="slidenum">
              <a:rPr lang="ar-SY" smtClean="0"/>
              <a:t>‹#›</a:t>
            </a:fld>
            <a:endParaRPr lang="ar-SY"/>
          </a:p>
        </p:txBody>
      </p:sp>
    </p:spTree>
    <p:extLst>
      <p:ext uri="{BB962C8B-B14F-4D97-AF65-F5344CB8AC3E}">
        <p14:creationId xmlns:p14="http://schemas.microsoft.com/office/powerpoint/2010/main" val="159173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lvl1pPr>
              <a:defRPr/>
            </a:lvl1pPr>
          </a:lstStyle>
          <a:p>
            <a:fld id="{19853D37-D71E-4F81-926D-C71ADAF375BF}" type="datetime8">
              <a:rPr lang="en-US" smtClean="0"/>
              <a:t>05-Apr-22 11:14 AM</a:t>
            </a:fld>
            <a:endParaRPr lang="ar-SY"/>
          </a:p>
        </p:txBody>
      </p:sp>
      <p:sp>
        <p:nvSpPr>
          <p:cNvPr id="5" name="عنصر نائب للتذييل 4"/>
          <p:cNvSpPr>
            <a:spLocks noGrp="1"/>
          </p:cNvSpPr>
          <p:nvPr>
            <p:ph type="ftr" sz="quarter" idx="11"/>
          </p:nvPr>
        </p:nvSpPr>
        <p:spPr/>
        <p:txBody>
          <a:bodyPr/>
          <a:lstStyle>
            <a:lvl1pPr>
              <a:defRPr/>
            </a:lvl1pPr>
          </a:lstStyle>
          <a:p>
            <a:endParaRPr lang="ar-SY"/>
          </a:p>
        </p:txBody>
      </p:sp>
      <p:sp>
        <p:nvSpPr>
          <p:cNvPr id="6" name="عنصر نائب لرقم الشريحة 5"/>
          <p:cNvSpPr>
            <a:spLocks noGrp="1"/>
          </p:cNvSpPr>
          <p:nvPr>
            <p:ph type="sldNum" sz="quarter" idx="12"/>
          </p:nvPr>
        </p:nvSpPr>
        <p:spPr/>
        <p:txBody>
          <a:bodyPr/>
          <a:lstStyle>
            <a:lvl1pPr>
              <a:defRPr/>
            </a:lvl1pPr>
          </a:lstStyle>
          <a:p>
            <a:fld id="{FED0E878-FCA9-4F03-8E2A-DB52433AD170}" type="slidenum">
              <a:rPr lang="ar-SY" smtClean="0"/>
              <a:t>‹#›</a:t>
            </a:fld>
            <a:endParaRPr lang="ar-SY"/>
          </a:p>
        </p:txBody>
      </p:sp>
    </p:spTree>
    <p:extLst>
      <p:ext uri="{BB962C8B-B14F-4D97-AF65-F5344CB8AC3E}">
        <p14:creationId xmlns:p14="http://schemas.microsoft.com/office/powerpoint/2010/main" val="308137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lvl1pPr>
              <a:defRPr/>
            </a:lvl1pPr>
          </a:lstStyle>
          <a:p>
            <a:fld id="{B49A8728-2C1F-4732-A8DF-CA681BE1569F}" type="datetime8">
              <a:rPr lang="en-US" smtClean="0"/>
              <a:t>05-Apr-22 11:14 AM</a:t>
            </a:fld>
            <a:endParaRPr lang="ar-SY"/>
          </a:p>
        </p:txBody>
      </p:sp>
      <p:sp>
        <p:nvSpPr>
          <p:cNvPr id="5" name="عنصر نائب للتذييل 4"/>
          <p:cNvSpPr>
            <a:spLocks noGrp="1"/>
          </p:cNvSpPr>
          <p:nvPr>
            <p:ph type="ftr" sz="quarter" idx="11"/>
          </p:nvPr>
        </p:nvSpPr>
        <p:spPr/>
        <p:txBody>
          <a:bodyPr/>
          <a:lstStyle>
            <a:lvl1pPr>
              <a:defRPr/>
            </a:lvl1pPr>
          </a:lstStyle>
          <a:p>
            <a:endParaRPr lang="ar-SY"/>
          </a:p>
        </p:txBody>
      </p:sp>
      <p:sp>
        <p:nvSpPr>
          <p:cNvPr id="6" name="عنصر نائب لرقم الشريحة 5"/>
          <p:cNvSpPr>
            <a:spLocks noGrp="1"/>
          </p:cNvSpPr>
          <p:nvPr>
            <p:ph type="sldNum" sz="quarter" idx="12"/>
          </p:nvPr>
        </p:nvSpPr>
        <p:spPr/>
        <p:txBody>
          <a:bodyPr/>
          <a:lstStyle>
            <a:lvl1pPr>
              <a:defRPr/>
            </a:lvl1pPr>
          </a:lstStyle>
          <a:p>
            <a:fld id="{FED0E878-FCA9-4F03-8E2A-DB52433AD170}" type="slidenum">
              <a:rPr lang="ar-SY" smtClean="0"/>
              <a:t>‹#›</a:t>
            </a:fld>
            <a:endParaRPr lang="ar-SY"/>
          </a:p>
        </p:txBody>
      </p:sp>
    </p:spTree>
    <p:extLst>
      <p:ext uri="{BB962C8B-B14F-4D97-AF65-F5344CB8AC3E}">
        <p14:creationId xmlns:p14="http://schemas.microsoft.com/office/powerpoint/2010/main" val="33527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fld id="{BDD988C6-E663-43C1-94C0-C3F73B156674}" type="datetime8">
              <a:rPr lang="en-US" smtClean="0"/>
              <a:t>05-Apr-22 11:14 AM</a:t>
            </a:fld>
            <a:endParaRPr lang="ar-SY"/>
          </a:p>
        </p:txBody>
      </p:sp>
      <p:sp>
        <p:nvSpPr>
          <p:cNvPr id="5" name="عنصر نائب للتذييل 4"/>
          <p:cNvSpPr>
            <a:spLocks noGrp="1"/>
          </p:cNvSpPr>
          <p:nvPr>
            <p:ph type="ftr" sz="quarter" idx="11"/>
          </p:nvPr>
        </p:nvSpPr>
        <p:spPr/>
        <p:txBody>
          <a:bodyPr/>
          <a:lstStyle>
            <a:lvl1pPr>
              <a:defRPr/>
            </a:lvl1pPr>
          </a:lstStyle>
          <a:p>
            <a:endParaRPr lang="ar-SY"/>
          </a:p>
        </p:txBody>
      </p:sp>
      <p:sp>
        <p:nvSpPr>
          <p:cNvPr id="6" name="عنصر نائب لرقم الشريحة 5"/>
          <p:cNvSpPr>
            <a:spLocks noGrp="1"/>
          </p:cNvSpPr>
          <p:nvPr>
            <p:ph type="sldNum" sz="quarter" idx="12"/>
          </p:nvPr>
        </p:nvSpPr>
        <p:spPr/>
        <p:txBody>
          <a:bodyPr/>
          <a:lstStyle>
            <a:lvl1pPr>
              <a:defRPr/>
            </a:lvl1pPr>
          </a:lstStyle>
          <a:p>
            <a:fld id="{FED0E878-FCA9-4F03-8E2A-DB52433AD170}" type="slidenum">
              <a:rPr lang="ar-SY" smtClean="0"/>
              <a:t>‹#›</a:t>
            </a:fld>
            <a:endParaRPr lang="ar-SY"/>
          </a:p>
        </p:txBody>
      </p:sp>
    </p:spTree>
    <p:extLst>
      <p:ext uri="{BB962C8B-B14F-4D97-AF65-F5344CB8AC3E}">
        <p14:creationId xmlns:p14="http://schemas.microsoft.com/office/powerpoint/2010/main" val="2232139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lvl1pPr>
              <a:defRPr/>
            </a:lvl1pPr>
          </a:lstStyle>
          <a:p>
            <a:fld id="{9848DEB0-7690-43BA-9F7D-537D1C3B0175}" type="datetime8">
              <a:rPr lang="en-US" smtClean="0"/>
              <a:t>05-Apr-22 11:14 AM</a:t>
            </a:fld>
            <a:endParaRPr lang="ar-SY"/>
          </a:p>
        </p:txBody>
      </p:sp>
      <p:sp>
        <p:nvSpPr>
          <p:cNvPr id="6" name="عنصر نائب للتذييل 5"/>
          <p:cNvSpPr>
            <a:spLocks noGrp="1"/>
          </p:cNvSpPr>
          <p:nvPr>
            <p:ph type="ftr" sz="quarter" idx="11"/>
          </p:nvPr>
        </p:nvSpPr>
        <p:spPr/>
        <p:txBody>
          <a:bodyPr/>
          <a:lstStyle>
            <a:lvl1pPr>
              <a:defRPr/>
            </a:lvl1pPr>
          </a:lstStyle>
          <a:p>
            <a:endParaRPr lang="ar-SY"/>
          </a:p>
        </p:txBody>
      </p:sp>
      <p:sp>
        <p:nvSpPr>
          <p:cNvPr id="7" name="عنصر نائب لرقم الشريحة 6"/>
          <p:cNvSpPr>
            <a:spLocks noGrp="1"/>
          </p:cNvSpPr>
          <p:nvPr>
            <p:ph type="sldNum" sz="quarter" idx="12"/>
          </p:nvPr>
        </p:nvSpPr>
        <p:spPr/>
        <p:txBody>
          <a:bodyPr/>
          <a:lstStyle>
            <a:lvl1pPr>
              <a:defRPr/>
            </a:lvl1pPr>
          </a:lstStyle>
          <a:p>
            <a:fld id="{FED0E878-FCA9-4F03-8E2A-DB52433AD170}" type="slidenum">
              <a:rPr lang="ar-SY" smtClean="0"/>
              <a:t>‹#›</a:t>
            </a:fld>
            <a:endParaRPr lang="ar-SY"/>
          </a:p>
        </p:txBody>
      </p:sp>
    </p:spTree>
    <p:extLst>
      <p:ext uri="{BB962C8B-B14F-4D97-AF65-F5344CB8AC3E}">
        <p14:creationId xmlns:p14="http://schemas.microsoft.com/office/powerpoint/2010/main" val="301071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lvl1pPr>
              <a:defRPr/>
            </a:lvl1pPr>
          </a:lstStyle>
          <a:p>
            <a:fld id="{9548F753-F3DA-40E1-B3EE-BD94EF514C5D}" type="datetime8">
              <a:rPr lang="en-US" smtClean="0"/>
              <a:t>05-Apr-22 11:14 AM</a:t>
            </a:fld>
            <a:endParaRPr lang="ar-SY"/>
          </a:p>
        </p:txBody>
      </p:sp>
      <p:sp>
        <p:nvSpPr>
          <p:cNvPr id="8" name="عنصر نائب للتذييل 7"/>
          <p:cNvSpPr>
            <a:spLocks noGrp="1"/>
          </p:cNvSpPr>
          <p:nvPr>
            <p:ph type="ftr" sz="quarter" idx="11"/>
          </p:nvPr>
        </p:nvSpPr>
        <p:spPr/>
        <p:txBody>
          <a:bodyPr/>
          <a:lstStyle>
            <a:lvl1pPr>
              <a:defRPr/>
            </a:lvl1pPr>
          </a:lstStyle>
          <a:p>
            <a:endParaRPr lang="ar-SY"/>
          </a:p>
        </p:txBody>
      </p:sp>
      <p:sp>
        <p:nvSpPr>
          <p:cNvPr id="9" name="عنصر نائب لرقم الشريحة 8"/>
          <p:cNvSpPr>
            <a:spLocks noGrp="1"/>
          </p:cNvSpPr>
          <p:nvPr>
            <p:ph type="sldNum" sz="quarter" idx="12"/>
          </p:nvPr>
        </p:nvSpPr>
        <p:spPr/>
        <p:txBody>
          <a:bodyPr/>
          <a:lstStyle>
            <a:lvl1pPr>
              <a:defRPr/>
            </a:lvl1pPr>
          </a:lstStyle>
          <a:p>
            <a:fld id="{FED0E878-FCA9-4F03-8E2A-DB52433AD170}" type="slidenum">
              <a:rPr lang="ar-SY" smtClean="0"/>
              <a:t>‹#›</a:t>
            </a:fld>
            <a:endParaRPr lang="ar-SY"/>
          </a:p>
        </p:txBody>
      </p:sp>
    </p:spTree>
    <p:extLst>
      <p:ext uri="{BB962C8B-B14F-4D97-AF65-F5344CB8AC3E}">
        <p14:creationId xmlns:p14="http://schemas.microsoft.com/office/powerpoint/2010/main" val="3413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lvl1pPr>
              <a:defRPr/>
            </a:lvl1pPr>
          </a:lstStyle>
          <a:p>
            <a:fld id="{FDC685E9-FA08-47BF-B4FB-BABD2A7A9F67}" type="datetime8">
              <a:rPr lang="en-US" smtClean="0"/>
              <a:t>05-Apr-22 11:14 AM</a:t>
            </a:fld>
            <a:endParaRPr lang="ar-SY"/>
          </a:p>
        </p:txBody>
      </p:sp>
      <p:sp>
        <p:nvSpPr>
          <p:cNvPr id="4" name="عنصر نائب للتذييل 3"/>
          <p:cNvSpPr>
            <a:spLocks noGrp="1"/>
          </p:cNvSpPr>
          <p:nvPr>
            <p:ph type="ftr" sz="quarter" idx="11"/>
          </p:nvPr>
        </p:nvSpPr>
        <p:spPr/>
        <p:txBody>
          <a:bodyPr/>
          <a:lstStyle>
            <a:lvl1pPr>
              <a:defRPr/>
            </a:lvl1pPr>
          </a:lstStyle>
          <a:p>
            <a:endParaRPr lang="ar-SY"/>
          </a:p>
        </p:txBody>
      </p:sp>
      <p:sp>
        <p:nvSpPr>
          <p:cNvPr id="5" name="عنصر نائب لرقم الشريحة 4"/>
          <p:cNvSpPr>
            <a:spLocks noGrp="1"/>
          </p:cNvSpPr>
          <p:nvPr>
            <p:ph type="sldNum" sz="quarter" idx="12"/>
          </p:nvPr>
        </p:nvSpPr>
        <p:spPr/>
        <p:txBody>
          <a:bodyPr/>
          <a:lstStyle>
            <a:lvl1pPr>
              <a:defRPr/>
            </a:lvl1pPr>
          </a:lstStyle>
          <a:p>
            <a:fld id="{FED0E878-FCA9-4F03-8E2A-DB52433AD170}" type="slidenum">
              <a:rPr lang="ar-SY" smtClean="0"/>
              <a:t>‹#›</a:t>
            </a:fld>
            <a:endParaRPr lang="ar-SY"/>
          </a:p>
        </p:txBody>
      </p:sp>
    </p:spTree>
    <p:extLst>
      <p:ext uri="{BB962C8B-B14F-4D97-AF65-F5344CB8AC3E}">
        <p14:creationId xmlns:p14="http://schemas.microsoft.com/office/powerpoint/2010/main" val="408902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fld id="{D8239EF6-819A-4A71-966F-F79B42909BAE}" type="datetime8">
              <a:rPr lang="en-US" smtClean="0"/>
              <a:t>05-Apr-22 11:14 AM</a:t>
            </a:fld>
            <a:endParaRPr lang="ar-SY"/>
          </a:p>
        </p:txBody>
      </p:sp>
      <p:sp>
        <p:nvSpPr>
          <p:cNvPr id="3" name="عنصر نائب للتذييل 2"/>
          <p:cNvSpPr>
            <a:spLocks noGrp="1"/>
          </p:cNvSpPr>
          <p:nvPr>
            <p:ph type="ftr" sz="quarter" idx="11"/>
          </p:nvPr>
        </p:nvSpPr>
        <p:spPr/>
        <p:txBody>
          <a:bodyPr/>
          <a:lstStyle>
            <a:lvl1pPr>
              <a:defRPr/>
            </a:lvl1pPr>
          </a:lstStyle>
          <a:p>
            <a:endParaRPr lang="ar-SY"/>
          </a:p>
        </p:txBody>
      </p:sp>
      <p:sp>
        <p:nvSpPr>
          <p:cNvPr id="4" name="عنصر نائب لرقم الشريحة 3"/>
          <p:cNvSpPr>
            <a:spLocks noGrp="1"/>
          </p:cNvSpPr>
          <p:nvPr>
            <p:ph type="sldNum" sz="quarter" idx="12"/>
          </p:nvPr>
        </p:nvSpPr>
        <p:spPr/>
        <p:txBody>
          <a:bodyPr/>
          <a:lstStyle>
            <a:lvl1pPr>
              <a:defRPr/>
            </a:lvl1pPr>
          </a:lstStyle>
          <a:p>
            <a:fld id="{FED0E878-FCA9-4F03-8E2A-DB52433AD170}" type="slidenum">
              <a:rPr lang="ar-SY" smtClean="0"/>
              <a:t>‹#›</a:t>
            </a:fld>
            <a:endParaRPr lang="ar-SY"/>
          </a:p>
        </p:txBody>
      </p:sp>
    </p:spTree>
    <p:extLst>
      <p:ext uri="{BB962C8B-B14F-4D97-AF65-F5344CB8AC3E}">
        <p14:creationId xmlns:p14="http://schemas.microsoft.com/office/powerpoint/2010/main" val="183405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4215D971-C6C4-4DE5-B239-D264512CB8B7}" type="datetime8">
              <a:rPr lang="en-US" smtClean="0"/>
              <a:t>05-Apr-22 11:14 AM</a:t>
            </a:fld>
            <a:endParaRPr lang="ar-SY"/>
          </a:p>
        </p:txBody>
      </p:sp>
      <p:sp>
        <p:nvSpPr>
          <p:cNvPr id="6" name="عنصر نائب للتذييل 5"/>
          <p:cNvSpPr>
            <a:spLocks noGrp="1"/>
          </p:cNvSpPr>
          <p:nvPr>
            <p:ph type="ftr" sz="quarter" idx="11"/>
          </p:nvPr>
        </p:nvSpPr>
        <p:spPr/>
        <p:txBody>
          <a:bodyPr/>
          <a:lstStyle>
            <a:lvl1pPr>
              <a:defRPr/>
            </a:lvl1pPr>
          </a:lstStyle>
          <a:p>
            <a:endParaRPr lang="ar-SY"/>
          </a:p>
        </p:txBody>
      </p:sp>
      <p:sp>
        <p:nvSpPr>
          <p:cNvPr id="7" name="عنصر نائب لرقم الشريحة 6"/>
          <p:cNvSpPr>
            <a:spLocks noGrp="1"/>
          </p:cNvSpPr>
          <p:nvPr>
            <p:ph type="sldNum" sz="quarter" idx="12"/>
          </p:nvPr>
        </p:nvSpPr>
        <p:spPr/>
        <p:txBody>
          <a:bodyPr/>
          <a:lstStyle>
            <a:lvl1pPr>
              <a:defRPr/>
            </a:lvl1pPr>
          </a:lstStyle>
          <a:p>
            <a:fld id="{FED0E878-FCA9-4F03-8E2A-DB52433AD170}" type="slidenum">
              <a:rPr lang="ar-SY" smtClean="0"/>
              <a:t>‹#›</a:t>
            </a:fld>
            <a:endParaRPr lang="ar-SY"/>
          </a:p>
        </p:txBody>
      </p:sp>
    </p:spTree>
    <p:extLst>
      <p:ext uri="{BB962C8B-B14F-4D97-AF65-F5344CB8AC3E}">
        <p14:creationId xmlns:p14="http://schemas.microsoft.com/office/powerpoint/2010/main" val="2298714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3F750FDE-8125-4B8F-B468-4DFFCB83C275}" type="datetime8">
              <a:rPr lang="en-US" smtClean="0"/>
              <a:t>05-Apr-22 11:14 AM</a:t>
            </a:fld>
            <a:endParaRPr lang="ar-SY"/>
          </a:p>
        </p:txBody>
      </p:sp>
      <p:sp>
        <p:nvSpPr>
          <p:cNvPr id="6" name="عنصر نائب للتذييل 5"/>
          <p:cNvSpPr>
            <a:spLocks noGrp="1"/>
          </p:cNvSpPr>
          <p:nvPr>
            <p:ph type="ftr" sz="quarter" idx="11"/>
          </p:nvPr>
        </p:nvSpPr>
        <p:spPr/>
        <p:txBody>
          <a:bodyPr/>
          <a:lstStyle>
            <a:lvl1pPr>
              <a:defRPr/>
            </a:lvl1pPr>
          </a:lstStyle>
          <a:p>
            <a:endParaRPr lang="ar-SY"/>
          </a:p>
        </p:txBody>
      </p:sp>
      <p:sp>
        <p:nvSpPr>
          <p:cNvPr id="7" name="عنصر نائب لرقم الشريحة 6"/>
          <p:cNvSpPr>
            <a:spLocks noGrp="1"/>
          </p:cNvSpPr>
          <p:nvPr>
            <p:ph type="sldNum" sz="quarter" idx="12"/>
          </p:nvPr>
        </p:nvSpPr>
        <p:spPr/>
        <p:txBody>
          <a:bodyPr/>
          <a:lstStyle>
            <a:lvl1pPr>
              <a:defRPr/>
            </a:lvl1pPr>
          </a:lstStyle>
          <a:p>
            <a:fld id="{FED0E878-FCA9-4F03-8E2A-DB52433AD170}" type="slidenum">
              <a:rPr lang="ar-SY" smtClean="0"/>
              <a:t>‹#›</a:t>
            </a:fld>
            <a:endParaRPr lang="ar-SY"/>
          </a:p>
        </p:txBody>
      </p:sp>
    </p:spTree>
    <p:extLst>
      <p:ext uri="{BB962C8B-B14F-4D97-AF65-F5344CB8AC3E}">
        <p14:creationId xmlns:p14="http://schemas.microsoft.com/office/powerpoint/2010/main" val="44689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ar-SY"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ar-SY" smtClean="0"/>
              <a:t>Haga clic para modificar el estilo de texto del patrón</a:t>
            </a:r>
          </a:p>
          <a:p>
            <a:pPr lvl="1"/>
            <a:r>
              <a:rPr lang="es-ES" altLang="ar-SY" smtClean="0"/>
              <a:t>Segundo nivel</a:t>
            </a:r>
          </a:p>
          <a:p>
            <a:pPr lvl="2"/>
            <a:r>
              <a:rPr lang="es-ES" altLang="ar-SY" smtClean="0"/>
              <a:t>Tercer nivel</a:t>
            </a:r>
          </a:p>
          <a:p>
            <a:pPr lvl="3"/>
            <a:r>
              <a:rPr lang="es-ES" altLang="ar-SY" smtClean="0"/>
              <a:t>Cuarto nivel</a:t>
            </a:r>
          </a:p>
          <a:p>
            <a:pPr lvl="4"/>
            <a:r>
              <a:rPr lang="es-ES" altLang="ar-SY"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FA81F7D3-7880-4F2B-B66D-44A3403023F2}" type="datetime8">
              <a:rPr lang="en-US" smtClean="0"/>
              <a:t>05-Apr-22 11:14 AM</a:t>
            </a:fld>
            <a:endParaRPr lang="ar-SY"/>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ar-SY"/>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ED0E878-FCA9-4F03-8E2A-DB52433AD170}" type="slidenum">
              <a:rPr lang="ar-SY" smtClean="0"/>
              <a:t>‹#›</a:t>
            </a:fld>
            <a:endParaRPr lang="ar-SY"/>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62179" y="93167"/>
            <a:ext cx="9112301"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i="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The Role of  Nuclear Medicine in the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Evaluation</a:t>
            </a:r>
            <a:r>
              <a:rPr lang="en-US" sz="3200" b="1" i="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of Breast Cancer</a:t>
            </a:r>
            <a:endParaRPr lang="ar-SY"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48062"/>
            <a:ext cx="3405210"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839" y="1548062"/>
            <a:ext cx="3564000" cy="23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مستطيل 1"/>
          <p:cNvSpPr/>
          <p:nvPr/>
        </p:nvSpPr>
        <p:spPr>
          <a:xfrm>
            <a:off x="4110078" y="4581128"/>
            <a:ext cx="4572000" cy="1692771"/>
          </a:xfrm>
          <a:prstGeom prst="rect">
            <a:avLst/>
          </a:prstGeom>
        </p:spPr>
        <p:txBody>
          <a:bodyPr>
            <a:spAutoFit/>
          </a:bodyPr>
          <a:lstStyle/>
          <a:p>
            <a:pPr algn="just" rtl="0"/>
            <a:r>
              <a:rPr lang="en-US" sz="2400" b="1" dirty="0" smtClean="0">
                <a:solidFill>
                  <a:schemeClr val="accent6">
                    <a:lumMod val="60000"/>
                    <a:lumOff val="40000"/>
                  </a:schemeClr>
                </a:solidFill>
                <a:latin typeface="Times New Roman" pitchFamily="18" charset="0"/>
                <a:cs typeface="Times New Roman" pitchFamily="18" charset="0"/>
              </a:rPr>
              <a:t>Pr. Dr </a:t>
            </a:r>
            <a:r>
              <a:rPr lang="en-US" sz="2400" b="1" dirty="0">
                <a:solidFill>
                  <a:schemeClr val="accent6">
                    <a:lumMod val="60000"/>
                    <a:lumOff val="40000"/>
                  </a:schemeClr>
                </a:solidFill>
                <a:latin typeface="Times New Roman" pitchFamily="18" charset="0"/>
                <a:cs typeface="Times New Roman" pitchFamily="18" charset="0"/>
              </a:rPr>
              <a:t>Hamzeh </a:t>
            </a:r>
            <a:r>
              <a:rPr lang="en-US" sz="2400" b="1" dirty="0" smtClean="0">
                <a:solidFill>
                  <a:schemeClr val="accent6">
                    <a:lumMod val="60000"/>
                    <a:lumOff val="40000"/>
                  </a:schemeClr>
                </a:solidFill>
                <a:latin typeface="Times New Roman" pitchFamily="18" charset="0"/>
                <a:cs typeface="Times New Roman" pitchFamily="18" charset="0"/>
              </a:rPr>
              <a:t>Chebib</a:t>
            </a:r>
          </a:p>
          <a:p>
            <a:pPr algn="just" rtl="0"/>
            <a:r>
              <a:rPr lang="en-US" sz="1600" b="1" dirty="0" smtClean="0">
                <a:latin typeface="Times New Roman" pitchFamily="18" charset="0"/>
                <a:cs typeface="Times New Roman" pitchFamily="18" charset="0"/>
              </a:rPr>
              <a:t>Head The Division </a:t>
            </a:r>
            <a:r>
              <a:rPr lang="en-US" sz="1600" b="1" dirty="0">
                <a:latin typeface="Times New Roman" pitchFamily="18" charset="0"/>
                <a:cs typeface="Times New Roman" pitchFamily="18" charset="0"/>
              </a:rPr>
              <a:t>of Nuclear Medicine</a:t>
            </a:r>
          </a:p>
          <a:p>
            <a:pPr algn="just" rtl="0"/>
            <a:r>
              <a:rPr lang="en-US" sz="1600" b="1" dirty="0" smtClean="0">
                <a:latin typeface="Times New Roman" pitchFamily="18" charset="0"/>
                <a:cs typeface="Times New Roman" pitchFamily="18" charset="0"/>
              </a:rPr>
              <a:t>Department </a:t>
            </a:r>
            <a:r>
              <a:rPr lang="en-US" sz="1600" b="1" dirty="0">
                <a:latin typeface="Times New Roman" pitchFamily="18" charset="0"/>
                <a:cs typeface="Times New Roman" pitchFamily="18" charset="0"/>
              </a:rPr>
              <a:t>of Oncology </a:t>
            </a:r>
          </a:p>
          <a:p>
            <a:pPr algn="just" rtl="0"/>
            <a:r>
              <a:rPr lang="en-US" sz="1600" b="1" dirty="0" smtClean="0">
                <a:latin typeface="Times New Roman" pitchFamily="18" charset="0"/>
                <a:cs typeface="Times New Roman" pitchFamily="18" charset="0"/>
              </a:rPr>
              <a:t>Faculty </a:t>
            </a:r>
            <a:r>
              <a:rPr lang="en-US" sz="1600" b="1" dirty="0">
                <a:latin typeface="Times New Roman" pitchFamily="18" charset="0"/>
                <a:cs typeface="Times New Roman" pitchFamily="18" charset="0"/>
              </a:rPr>
              <a:t>of Medicine</a:t>
            </a:r>
          </a:p>
          <a:p>
            <a:pPr algn="just" rtl="0"/>
            <a:r>
              <a:rPr lang="en-US" sz="1600" b="1" dirty="0">
                <a:latin typeface="Times New Roman" pitchFamily="18" charset="0"/>
                <a:cs typeface="Times New Roman" pitchFamily="18" charset="0"/>
              </a:rPr>
              <a:t>Tishreen </a:t>
            </a:r>
            <a:r>
              <a:rPr lang="en-US" sz="1600" b="1" dirty="0" smtClean="0">
                <a:latin typeface="Times New Roman" pitchFamily="18" charset="0"/>
                <a:cs typeface="Times New Roman" pitchFamily="18" charset="0"/>
              </a:rPr>
              <a:t>University Hospital</a:t>
            </a:r>
            <a:endParaRPr lang="en-US" sz="1600" b="1" dirty="0">
              <a:latin typeface="Times New Roman" pitchFamily="18" charset="0"/>
              <a:cs typeface="Times New Roman" pitchFamily="18" charset="0"/>
            </a:endParaRPr>
          </a:p>
          <a:p>
            <a:pPr algn="just" rtl="0"/>
            <a:r>
              <a:rPr lang="en-US" sz="1600" b="1" dirty="0" smtClean="0">
                <a:latin typeface="Times New Roman" pitchFamily="18" charset="0"/>
                <a:cs typeface="Times New Roman" pitchFamily="18" charset="0"/>
              </a:rPr>
              <a:t>Latakia</a:t>
            </a:r>
            <a:r>
              <a:rPr lang="en-US" sz="1600" b="1" dirty="0">
                <a:latin typeface="Times New Roman" pitchFamily="18" charset="0"/>
                <a:cs typeface="Times New Roman" pitchFamily="18" charset="0"/>
              </a:rPr>
              <a:t>, Syria</a:t>
            </a:r>
            <a:endParaRPr lang="ar-SY" sz="1600" b="1" dirty="0">
              <a:latin typeface="Times New Roman" pitchFamily="18" charset="0"/>
              <a:cs typeface="Times New Roman" pitchFamily="18" charset="0"/>
            </a:endParaRPr>
          </a:p>
        </p:txBody>
      </p:sp>
      <p:sp>
        <p:nvSpPr>
          <p:cNvPr id="3" name="مستطيل 2"/>
          <p:cNvSpPr/>
          <p:nvPr/>
        </p:nvSpPr>
        <p:spPr>
          <a:xfrm>
            <a:off x="4962839" y="3868007"/>
            <a:ext cx="3726000" cy="400110"/>
          </a:xfrm>
          <a:prstGeom prst="rect">
            <a:avLst/>
          </a:prstGeom>
        </p:spPr>
        <p:txBody>
          <a:bodyPr wrap="square">
            <a:spAutoFit/>
          </a:bodyPr>
          <a:lstStyle/>
          <a:p>
            <a:pPr lvl="0" algn="just" rtl="0" fontAlgn="base">
              <a:spcBef>
                <a:spcPct val="20000"/>
              </a:spcBef>
              <a:spcAft>
                <a:spcPct val="0"/>
              </a:spcAft>
            </a:pPr>
            <a:r>
              <a:rPr lang="en-US" sz="2000" kern="0" dirty="0">
                <a:solidFill>
                  <a:schemeClr val="accent6"/>
                </a:solidFill>
                <a:latin typeface="Times New Roman" panose="02020603050405020304" pitchFamily="18" charset="0"/>
                <a:cs typeface="Times New Roman" panose="02020603050405020304" pitchFamily="18" charset="0"/>
              </a:rPr>
              <a:t>Scintimammography: </a:t>
            </a:r>
            <a:r>
              <a:rPr lang="en-US" sz="2000" kern="0" baseline="30000" dirty="0">
                <a:solidFill>
                  <a:schemeClr val="accent6"/>
                </a:solidFill>
                <a:latin typeface="Times New Roman" panose="02020603050405020304" pitchFamily="18" charset="0"/>
                <a:cs typeface="Times New Roman" panose="02020603050405020304" pitchFamily="18" charset="0"/>
              </a:rPr>
              <a:t>99m</a:t>
            </a:r>
            <a:r>
              <a:rPr lang="en-US" sz="2000" kern="0" dirty="0">
                <a:solidFill>
                  <a:schemeClr val="accent6"/>
                </a:solidFill>
                <a:latin typeface="Times New Roman" panose="02020603050405020304" pitchFamily="18" charset="0"/>
                <a:cs typeface="Times New Roman" panose="02020603050405020304" pitchFamily="18" charset="0"/>
              </a:rPr>
              <a:t>Tc-MIBI</a:t>
            </a:r>
            <a:endParaRPr lang="ar-SY" sz="2000" kern="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817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60"/>
            <a:ext cx="9144000" cy="1846659"/>
          </a:xfrm>
          <a:prstGeom prst="rect">
            <a:avLst/>
          </a:prstGeom>
        </p:spPr>
        <p:txBody>
          <a:bodyPr wrap="square">
            <a:spAutoFit/>
          </a:bodyPr>
          <a:lstStyle/>
          <a:p>
            <a:pPr algn="ctr" rtl="0"/>
            <a:r>
              <a:rPr lang="en-US" sz="2400" dirty="0" smtClean="0">
                <a:solidFill>
                  <a:srgbClr val="7030A0"/>
                </a:solidFill>
                <a:latin typeface="Times New Roman" panose="02020603050405020304" pitchFamily="18" charset="0"/>
                <a:cs typeface="Times New Roman" panose="02020603050405020304" pitchFamily="18" charset="0"/>
              </a:rPr>
              <a:t>Recurrence</a:t>
            </a:r>
          </a:p>
          <a:p>
            <a:pPr algn="just" rtl="0"/>
            <a:r>
              <a:rPr lang="en-US" dirty="0" smtClean="0">
                <a:latin typeface="Times New Roman" panose="02020603050405020304" pitchFamily="18" charset="0"/>
                <a:cs typeface="Times New Roman" panose="02020603050405020304" pitchFamily="18" charset="0"/>
              </a:rPr>
              <a:t>Detecting early recurrence has an important survival benefit because it prompts clinical consideration for administering different therapies. However, it is difficult to differentiate true recurrence from postsurgical sequelae and radiation sequelae with using just the conventional imaging modalities. Locoregional recurrences predominately affect the breast, skin, the axillary and supraclavicular nodes, and the chest wall </a:t>
            </a:r>
            <a:endParaRPr lang="ar-SY" dirty="0">
              <a:latin typeface="Times New Roman" panose="02020603050405020304" pitchFamily="18" charset="0"/>
              <a:cs typeface="Times New Roman" panose="02020603050405020304" pitchFamily="18" charset="0"/>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16" y="2132856"/>
            <a:ext cx="5659728" cy="38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مستطيل 4"/>
          <p:cNvSpPr/>
          <p:nvPr/>
        </p:nvSpPr>
        <p:spPr>
          <a:xfrm>
            <a:off x="5959896" y="2132856"/>
            <a:ext cx="3131840" cy="3754874"/>
          </a:xfrm>
          <a:prstGeom prst="rect">
            <a:avLst/>
          </a:prstGeom>
        </p:spPr>
        <p:txBody>
          <a:bodyPr wrap="square">
            <a:spAutoFit/>
          </a:bodyPr>
          <a:lstStyle/>
          <a:p>
            <a:pPr algn="just" rtl="0"/>
            <a:r>
              <a:rPr lang="en-US" sz="1400" dirty="0" smtClean="0">
                <a:solidFill>
                  <a:srgbClr val="7030A0"/>
                </a:solidFill>
              </a:rPr>
              <a:t>Local recurrence in a 74-year-old woman who had undergone right modified radical mastectomy eight years previously.</a:t>
            </a:r>
          </a:p>
          <a:p>
            <a:pPr algn="just" rtl="0"/>
            <a:endParaRPr lang="en-US" sz="1400" dirty="0" smtClean="0">
              <a:solidFill>
                <a:srgbClr val="7030A0"/>
              </a:solidFill>
            </a:endParaRPr>
          </a:p>
          <a:p>
            <a:pPr algn="just" rtl="0"/>
            <a:r>
              <a:rPr lang="en-US" sz="1400" dirty="0" smtClean="0">
                <a:solidFill>
                  <a:srgbClr val="7030A0"/>
                </a:solidFill>
              </a:rPr>
              <a:t>A. Sonography shows an 1.4 cm oval mass with increased vascularity in the right pectoralis muscle at the mastectomy site.</a:t>
            </a:r>
          </a:p>
          <a:p>
            <a:pPr algn="just" rtl="0"/>
            <a:endParaRPr lang="en-US" sz="1400" dirty="0" smtClean="0">
              <a:solidFill>
                <a:srgbClr val="7030A0"/>
              </a:solidFill>
            </a:endParaRPr>
          </a:p>
          <a:p>
            <a:pPr algn="just" rtl="0"/>
            <a:r>
              <a:rPr lang="en-US" sz="1400" dirty="0" smtClean="0">
                <a:solidFill>
                  <a:srgbClr val="7030A0"/>
                </a:solidFill>
              </a:rPr>
              <a:t>B, C. The PET images show focal high FDG uptake (SUV= 3.3) (arrows) in the right chest wall.</a:t>
            </a:r>
          </a:p>
          <a:p>
            <a:pPr algn="just" rtl="0"/>
            <a:endParaRPr lang="en-US" sz="1400" dirty="0" smtClean="0">
              <a:solidFill>
                <a:srgbClr val="7030A0"/>
              </a:solidFill>
            </a:endParaRPr>
          </a:p>
          <a:p>
            <a:pPr algn="just" rtl="0"/>
            <a:r>
              <a:rPr lang="en-US" sz="1400" dirty="0" smtClean="0">
                <a:solidFill>
                  <a:srgbClr val="7030A0"/>
                </a:solidFill>
              </a:rPr>
              <a:t>D. The PET/CT image shows a focus of high FDG uptake (arrow) localized to the right pectoralis muscle..</a:t>
            </a:r>
            <a:endParaRPr lang="ar-SY" sz="1400" dirty="0">
              <a:solidFill>
                <a:srgbClr val="7030A0"/>
              </a:solidFill>
            </a:endParaRPr>
          </a:p>
        </p:txBody>
      </p:sp>
      <p:sp>
        <p:nvSpPr>
          <p:cNvPr id="2" name="عنصر نائب للتاريخ 1"/>
          <p:cNvSpPr>
            <a:spLocks noGrp="1"/>
          </p:cNvSpPr>
          <p:nvPr>
            <p:ph type="dt" sz="half" idx="10"/>
          </p:nvPr>
        </p:nvSpPr>
        <p:spPr/>
        <p:txBody>
          <a:bodyPr/>
          <a:lstStyle/>
          <a:p>
            <a:fld id="{332B0BB9-178E-4F8A-B679-14FEF44DAFD3}" type="datetime8">
              <a:rPr lang="en-US" smtClean="0"/>
              <a:t>05-Apr-22 11:14 AM</a:t>
            </a:fld>
            <a:endParaRPr lang="ar-SY"/>
          </a:p>
        </p:txBody>
      </p:sp>
      <p:sp>
        <p:nvSpPr>
          <p:cNvPr id="7" name="عنصر نائب لرقم الشريحة 6"/>
          <p:cNvSpPr>
            <a:spLocks noGrp="1"/>
          </p:cNvSpPr>
          <p:nvPr>
            <p:ph type="sldNum" sz="quarter" idx="12"/>
          </p:nvPr>
        </p:nvSpPr>
        <p:spPr/>
        <p:txBody>
          <a:bodyPr/>
          <a:lstStyle/>
          <a:p>
            <a:fld id="{FED0E878-FCA9-4F03-8E2A-DB52433AD170}" type="slidenum">
              <a:rPr lang="ar-SY" smtClean="0"/>
              <a:t>10</a:t>
            </a:fld>
            <a:endParaRPr lang="ar-SY"/>
          </a:p>
        </p:txBody>
      </p:sp>
    </p:spTree>
    <p:extLst>
      <p:ext uri="{BB962C8B-B14F-4D97-AF65-F5344CB8AC3E}">
        <p14:creationId xmlns:p14="http://schemas.microsoft.com/office/powerpoint/2010/main" val="566970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843808" y="0"/>
            <a:ext cx="3888433" cy="692696"/>
          </a:xfrm>
        </p:spPr>
        <p:txBody>
          <a:bodyPr/>
          <a:lstStyle/>
          <a:p>
            <a:r>
              <a:rPr lang="en-US" sz="2400" dirty="0"/>
              <a:t>Recurrence</a:t>
            </a:r>
            <a:endParaRPr lang="ar-SY"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7747000" cy="280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ستطيل 3"/>
          <p:cNvSpPr/>
          <p:nvPr/>
        </p:nvSpPr>
        <p:spPr>
          <a:xfrm>
            <a:off x="0" y="4077072"/>
            <a:ext cx="9036496" cy="1754326"/>
          </a:xfrm>
          <a:prstGeom prst="rect">
            <a:avLst/>
          </a:prstGeom>
        </p:spPr>
        <p:txBody>
          <a:bodyPr wrap="square">
            <a:spAutoFit/>
          </a:bodyPr>
          <a:lstStyle/>
          <a:p>
            <a:pPr algn="just" rtl="0"/>
            <a:r>
              <a:rPr lang="en-US" dirty="0">
                <a:solidFill>
                  <a:srgbClr val="002060"/>
                </a:solidFill>
              </a:rPr>
              <a:t>A 43‐year‐old patient, 2 years after mastectomy, was referred for assessment of elevated CA 15‐3 serum levels and a hypodense liver lesion on CT. Selected PET (left), PET/CT (center), and CT (right) images at the level of the chest (A) and pelvis (B) show abnormal FDG uptake in a sclerotic lesion in the anterior aspect of the 2nd left rib (A) and in the right ischium (B). No abnormal uptake is seen in the liver lesion (not shown</a:t>
            </a:r>
            <a:r>
              <a:rPr lang="en-US" dirty="0" smtClean="0">
                <a:solidFill>
                  <a:srgbClr val="002060"/>
                </a:solidFill>
              </a:rPr>
              <a:t>)..</a:t>
            </a:r>
            <a:endParaRPr lang="en-US" dirty="0">
              <a:solidFill>
                <a:srgbClr val="002060"/>
              </a:solidFill>
            </a:endParaRPr>
          </a:p>
          <a:p>
            <a:pPr algn="just" rtl="0"/>
            <a:endParaRPr lang="en-US" dirty="0">
              <a:solidFill>
                <a:srgbClr val="002060"/>
              </a:solidFill>
            </a:endParaRPr>
          </a:p>
        </p:txBody>
      </p:sp>
      <p:sp>
        <p:nvSpPr>
          <p:cNvPr id="2" name="عنصر نائب للتاريخ 1"/>
          <p:cNvSpPr>
            <a:spLocks noGrp="1"/>
          </p:cNvSpPr>
          <p:nvPr>
            <p:ph type="dt" sz="half" idx="10"/>
          </p:nvPr>
        </p:nvSpPr>
        <p:spPr/>
        <p:txBody>
          <a:bodyPr/>
          <a:lstStyle/>
          <a:p>
            <a:fld id="{207440BC-D4FF-4C0F-AB46-F58471545B37}" type="datetime8">
              <a:rPr lang="en-US" smtClean="0"/>
              <a:t>05-Apr-22 11:14 AM</a:t>
            </a:fld>
            <a:endParaRPr lang="ar-SY"/>
          </a:p>
        </p:txBody>
      </p:sp>
      <p:sp>
        <p:nvSpPr>
          <p:cNvPr id="7" name="عنصر نائب لرقم الشريحة 6"/>
          <p:cNvSpPr>
            <a:spLocks noGrp="1"/>
          </p:cNvSpPr>
          <p:nvPr>
            <p:ph type="sldNum" sz="quarter" idx="12"/>
          </p:nvPr>
        </p:nvSpPr>
        <p:spPr/>
        <p:txBody>
          <a:bodyPr/>
          <a:lstStyle/>
          <a:p>
            <a:fld id="{FED0E878-FCA9-4F03-8E2A-DB52433AD170}" type="slidenum">
              <a:rPr lang="ar-SY" smtClean="0"/>
              <a:t>11</a:t>
            </a:fld>
            <a:endParaRPr lang="ar-SY"/>
          </a:p>
        </p:txBody>
      </p:sp>
    </p:spTree>
    <p:extLst>
      <p:ext uri="{BB962C8B-B14F-4D97-AF65-F5344CB8AC3E}">
        <p14:creationId xmlns:p14="http://schemas.microsoft.com/office/powerpoint/2010/main" val="3719419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8419"/>
            <a:ext cx="8229600" cy="448253"/>
          </a:xfrm>
        </p:spPr>
        <p:txBody>
          <a:bodyPr/>
          <a:lstStyle/>
          <a:p>
            <a:r>
              <a:rPr lang="en-US" sz="2400" baseline="30000" dirty="0" smtClean="0">
                <a:latin typeface="Times New Roman" pitchFamily="18" charset="0"/>
                <a:cs typeface="Times New Roman" pitchFamily="18" charset="0"/>
              </a:rPr>
              <a:t>18</a:t>
            </a:r>
            <a:r>
              <a:rPr lang="en-US" sz="2400" dirty="0" smtClean="0">
                <a:latin typeface="Times New Roman" pitchFamily="18" charset="0"/>
                <a:cs typeface="Times New Roman" pitchFamily="18" charset="0"/>
              </a:rPr>
              <a:t>F-NaF PET Vs. </a:t>
            </a:r>
            <a:r>
              <a:rPr lang="en-US" sz="2400" baseline="30000" dirty="0" smtClean="0">
                <a:latin typeface="Times New Roman" pitchFamily="18" charset="0"/>
                <a:cs typeface="Times New Roman" pitchFamily="18" charset="0"/>
              </a:rPr>
              <a:t>18</a:t>
            </a:r>
            <a:r>
              <a:rPr lang="en-US" sz="2400" dirty="0" smtClean="0">
                <a:latin typeface="Times New Roman" pitchFamily="18" charset="0"/>
                <a:cs typeface="Times New Roman" pitchFamily="18" charset="0"/>
              </a:rPr>
              <a:t>FDG PET Scan</a:t>
            </a:r>
            <a:endParaRPr lang="ar-SA" sz="24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12" r="1857" b="44781"/>
          <a:stretch/>
        </p:blipFill>
        <p:spPr bwMode="auto">
          <a:xfrm>
            <a:off x="2524842" y="404664"/>
            <a:ext cx="3945448" cy="36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22267" y="4149080"/>
            <a:ext cx="9144000" cy="1815882"/>
          </a:xfrm>
          <a:prstGeom prst="rect">
            <a:avLst/>
          </a:prstGeom>
        </p:spPr>
        <p:txBody>
          <a:bodyPr wrap="square">
            <a:spAutoFit/>
          </a:bodyPr>
          <a:lstStyle/>
          <a:p>
            <a:pPr algn="just" rtl="0"/>
            <a:r>
              <a:rPr lang="en-US" sz="1600" b="1" dirty="0">
                <a:solidFill>
                  <a:srgbClr val="221E1F"/>
                </a:solidFill>
                <a:latin typeface="Plantin"/>
              </a:rPr>
              <a:t>Discordant bone findings between FDG PET and </a:t>
            </a:r>
            <a:r>
              <a:rPr lang="en-US" sz="700" b="1" dirty="0">
                <a:solidFill>
                  <a:srgbClr val="221E1F"/>
                </a:solidFill>
                <a:latin typeface="Plantin"/>
              </a:rPr>
              <a:t>18</a:t>
            </a:r>
            <a:r>
              <a:rPr lang="en-US" sz="1600" b="1" dirty="0">
                <a:solidFill>
                  <a:srgbClr val="221E1F"/>
                </a:solidFill>
                <a:latin typeface="Plantin"/>
              </a:rPr>
              <a:t>F-NaF PET in a 61-year-old woman with locally advanced invasive ductal carcinoma of the left breast. (a) Initial staging anterior FDG PET MIP image shows hypermetabolic left axillary nodal metastasis (arrow); no additional FDG-avid lesions were depicted. (b) Anterior </a:t>
            </a:r>
            <a:r>
              <a:rPr lang="en-US" sz="700" b="1" dirty="0">
                <a:solidFill>
                  <a:srgbClr val="221E1F"/>
                </a:solidFill>
                <a:latin typeface="Plantin"/>
              </a:rPr>
              <a:t>18</a:t>
            </a:r>
            <a:r>
              <a:rPr lang="en-US" sz="1600" b="1" dirty="0">
                <a:solidFill>
                  <a:srgbClr val="221E1F"/>
                </a:solidFill>
                <a:latin typeface="Plantin"/>
              </a:rPr>
              <a:t>F-NaF PET MIP image shows malignant osseous involvement of the L2 (black arrow) and C7 (white arrow) vertebral bodies. Note the incidental uptake (arrowheads) bilaterally in the wrists (depicted over the pelvis), a finding that was secondary to arthritis or trauma </a:t>
            </a:r>
            <a:endParaRPr lang="ar-SA" sz="1600" b="1" dirty="0"/>
          </a:p>
        </p:txBody>
      </p:sp>
      <p:sp>
        <p:nvSpPr>
          <p:cNvPr id="3" name="عنصر نائب للتاريخ 2"/>
          <p:cNvSpPr>
            <a:spLocks noGrp="1"/>
          </p:cNvSpPr>
          <p:nvPr>
            <p:ph type="dt" sz="half" idx="10"/>
          </p:nvPr>
        </p:nvSpPr>
        <p:spPr/>
        <p:txBody>
          <a:bodyPr/>
          <a:lstStyle/>
          <a:p>
            <a:fld id="{CF431156-1FE1-4AAB-88E0-230579638347}" type="datetime8">
              <a:rPr lang="en-US" smtClean="0"/>
              <a:t>05-Apr-22 11:14 AM</a:t>
            </a:fld>
            <a:endParaRPr lang="ar-SY"/>
          </a:p>
        </p:txBody>
      </p:sp>
      <p:sp>
        <p:nvSpPr>
          <p:cNvPr id="7" name="عنصر نائب لرقم الشريحة 6"/>
          <p:cNvSpPr>
            <a:spLocks noGrp="1"/>
          </p:cNvSpPr>
          <p:nvPr>
            <p:ph type="sldNum" sz="quarter" idx="12"/>
          </p:nvPr>
        </p:nvSpPr>
        <p:spPr/>
        <p:txBody>
          <a:bodyPr/>
          <a:lstStyle/>
          <a:p>
            <a:fld id="{FED0E878-FCA9-4F03-8E2A-DB52433AD170}" type="slidenum">
              <a:rPr lang="ar-SY" smtClean="0"/>
              <a:t>12</a:t>
            </a:fld>
            <a:endParaRPr lang="ar-SY"/>
          </a:p>
        </p:txBody>
      </p:sp>
      <p:sp>
        <p:nvSpPr>
          <p:cNvPr id="4" name="مستطيل 3"/>
          <p:cNvSpPr/>
          <p:nvPr/>
        </p:nvSpPr>
        <p:spPr>
          <a:xfrm>
            <a:off x="4571033" y="6488668"/>
            <a:ext cx="3531736" cy="369332"/>
          </a:xfrm>
          <a:prstGeom prst="rect">
            <a:avLst/>
          </a:prstGeom>
        </p:spPr>
        <p:txBody>
          <a:bodyPr wrap="none">
            <a:spAutoFit/>
          </a:bodyPr>
          <a:lstStyle/>
          <a:p>
            <a:r>
              <a:rPr lang="en-US" b="1" dirty="0" smtClean="0">
                <a:latin typeface="Times New Roman" pitchFamily="18" charset="0"/>
                <a:cs typeface="Times New Roman" pitchFamily="18" charset="0"/>
              </a:rPr>
              <a:t>Radiographic </a:t>
            </a:r>
            <a:r>
              <a:rPr lang="en-US" b="1" dirty="0">
                <a:latin typeface="Times New Roman" pitchFamily="18" charset="0"/>
                <a:cs typeface="Times New Roman" pitchFamily="18" charset="0"/>
              </a:rPr>
              <a:t>2014; 34:1295–1316</a:t>
            </a:r>
            <a:endParaRPr lang="ar-SA" b="1" dirty="0">
              <a:latin typeface="Times New Roman" pitchFamily="18" charset="0"/>
              <a:cs typeface="Times New Roman" pitchFamily="18" charset="0"/>
            </a:endParaRPr>
          </a:p>
        </p:txBody>
      </p:sp>
    </p:spTree>
    <p:extLst>
      <p:ext uri="{BB962C8B-B14F-4D97-AF65-F5344CB8AC3E}">
        <p14:creationId xmlns:p14="http://schemas.microsoft.com/office/powerpoint/2010/main" val="4238941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015184"/>
            <a:ext cx="4607319" cy="36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ستطيل 3"/>
          <p:cNvSpPr/>
          <p:nvPr/>
        </p:nvSpPr>
        <p:spPr>
          <a:xfrm>
            <a:off x="107504" y="4725144"/>
            <a:ext cx="9036496" cy="1323439"/>
          </a:xfrm>
          <a:prstGeom prst="rect">
            <a:avLst/>
          </a:prstGeom>
        </p:spPr>
        <p:txBody>
          <a:bodyPr wrap="square">
            <a:spAutoFit/>
          </a:bodyPr>
          <a:lstStyle/>
          <a:p>
            <a:pPr algn="just" rtl="0"/>
            <a:r>
              <a:rPr lang="en-US" sz="1600" dirty="0" smtClean="0">
                <a:solidFill>
                  <a:srgbClr val="7030A0"/>
                </a:solidFill>
              </a:rPr>
              <a:t>Chemotherapy in a 35-year-old woman with bilateral breast cancer and bone metastases. A-C. The initial PET (A, B) and PET/CT (C) images show strong FDG uptake (arrows) in both breasts and in multiple spinal levels. D-F. The follow-up PET (D, E) and PET/CT (F) images obtained after three cycles of chemotherapy show markedly decreased FDG uptake in both breasts and in multiple spinal levels.</a:t>
            </a:r>
            <a:endParaRPr lang="ar-SY" sz="1600" dirty="0">
              <a:solidFill>
                <a:srgbClr val="7030A0"/>
              </a:solidFill>
            </a:endParaRPr>
          </a:p>
        </p:txBody>
      </p:sp>
      <p:sp>
        <p:nvSpPr>
          <p:cNvPr id="5" name="مستطيل 4"/>
          <p:cNvSpPr/>
          <p:nvPr/>
        </p:nvSpPr>
        <p:spPr>
          <a:xfrm>
            <a:off x="1457153" y="27293"/>
            <a:ext cx="6122189" cy="954107"/>
          </a:xfrm>
          <a:prstGeom prst="rect">
            <a:avLst/>
          </a:prstGeom>
        </p:spPr>
        <p:txBody>
          <a:bodyPr vert="horz" wrap="none">
            <a:spAutoFit/>
          </a:bodyPr>
          <a:lstStyle/>
          <a:p>
            <a:pPr algn="ctr"/>
            <a:r>
              <a:rPr lang="en-US" sz="2800" dirty="0" smtClean="0">
                <a:latin typeface="Times New Roman" pitchFamily="18" charset="0"/>
                <a:cs typeface="Times New Roman" pitchFamily="18" charset="0"/>
              </a:rPr>
              <a:t>Treatment Monitoring: assessment of</a:t>
            </a:r>
          </a:p>
          <a:p>
            <a:pPr algn="ctr"/>
            <a:r>
              <a:rPr lang="en-US" sz="2800" dirty="0" smtClean="0">
                <a:latin typeface="Times New Roman" pitchFamily="18" charset="0"/>
                <a:cs typeface="Times New Roman" pitchFamily="18" charset="0"/>
              </a:rPr>
              <a:t> neoadjuvant chemotherapy: Interim PET</a:t>
            </a:r>
            <a:endParaRPr lang="en-US" sz="2800" dirty="0">
              <a:latin typeface="Times New Roman" pitchFamily="18" charset="0"/>
              <a:cs typeface="Times New Roman" pitchFamily="18" charset="0"/>
            </a:endParaRPr>
          </a:p>
        </p:txBody>
      </p:sp>
      <p:sp>
        <p:nvSpPr>
          <p:cNvPr id="2" name="عنصر نائب للتاريخ 1"/>
          <p:cNvSpPr>
            <a:spLocks noGrp="1"/>
          </p:cNvSpPr>
          <p:nvPr>
            <p:ph type="dt" sz="half" idx="10"/>
          </p:nvPr>
        </p:nvSpPr>
        <p:spPr/>
        <p:txBody>
          <a:bodyPr/>
          <a:lstStyle/>
          <a:p>
            <a:fld id="{70726905-9A20-493A-A584-4BEE69AB0D52}" type="datetime8">
              <a:rPr lang="en-US" smtClean="0"/>
              <a:t>05-Apr-22 11:14 AM</a:t>
            </a:fld>
            <a:endParaRPr lang="ar-SY"/>
          </a:p>
        </p:txBody>
      </p:sp>
      <p:sp>
        <p:nvSpPr>
          <p:cNvPr id="7" name="عنصر نائب لرقم الشريحة 6"/>
          <p:cNvSpPr>
            <a:spLocks noGrp="1"/>
          </p:cNvSpPr>
          <p:nvPr>
            <p:ph type="sldNum" sz="quarter" idx="12"/>
          </p:nvPr>
        </p:nvSpPr>
        <p:spPr/>
        <p:txBody>
          <a:bodyPr/>
          <a:lstStyle/>
          <a:p>
            <a:fld id="{FED0E878-FCA9-4F03-8E2A-DB52433AD170}" type="slidenum">
              <a:rPr lang="ar-SY" smtClean="0"/>
              <a:t>13</a:t>
            </a:fld>
            <a:endParaRPr lang="ar-SY"/>
          </a:p>
        </p:txBody>
      </p:sp>
      <p:sp>
        <p:nvSpPr>
          <p:cNvPr id="3" name="مستطيل 2"/>
          <p:cNvSpPr/>
          <p:nvPr/>
        </p:nvSpPr>
        <p:spPr>
          <a:xfrm>
            <a:off x="3744392" y="6381328"/>
            <a:ext cx="4006225" cy="369332"/>
          </a:xfrm>
          <a:prstGeom prst="rect">
            <a:avLst/>
          </a:prstGeom>
        </p:spPr>
        <p:txBody>
          <a:bodyPr wrap="none">
            <a:spAutoFit/>
          </a:bodyPr>
          <a:lstStyle/>
          <a:p>
            <a:r>
              <a:rPr lang="en-US" b="1" dirty="0"/>
              <a:t>Korean J Radiol 8(5), October 2007</a:t>
            </a:r>
            <a:endParaRPr lang="ar-SA" b="1" dirty="0"/>
          </a:p>
        </p:txBody>
      </p:sp>
    </p:spTree>
    <p:extLst>
      <p:ext uri="{BB962C8B-B14F-4D97-AF65-F5344CB8AC3E}">
        <p14:creationId xmlns:p14="http://schemas.microsoft.com/office/powerpoint/2010/main" val="1206344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0"/>
            <a:ext cx="724154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48927" y="6488668"/>
            <a:ext cx="9188285" cy="369332"/>
          </a:xfrm>
          <a:prstGeom prst="rect">
            <a:avLst/>
          </a:prstGeom>
        </p:spPr>
        <p:txBody>
          <a:bodyPr wrap="none">
            <a:spAutoFit/>
          </a:bodyPr>
          <a:lstStyle/>
          <a:p>
            <a:r>
              <a:rPr lang="en-US" b="1" dirty="0">
                <a:solidFill>
                  <a:schemeClr val="accent6">
                    <a:lumMod val="60000"/>
                    <a:lumOff val="40000"/>
                  </a:schemeClr>
                </a:solidFill>
              </a:rPr>
              <a:t>THE JOURNAL OF NUCLEAR MEDICINE • Vol. 57 • No. 2 (Suppl. 1) • February 2016</a:t>
            </a:r>
            <a:endParaRPr lang="ar-SA" b="1" dirty="0">
              <a:solidFill>
                <a:schemeClr val="accent6">
                  <a:lumMod val="60000"/>
                  <a:lumOff val="40000"/>
                </a:schemeClr>
              </a:solidFill>
              <a:latin typeface="Times New Roman" pitchFamily="18" charset="0"/>
              <a:cs typeface="Times New Roman" pitchFamily="18" charset="0"/>
            </a:endParaRPr>
          </a:p>
        </p:txBody>
      </p:sp>
      <p:sp>
        <p:nvSpPr>
          <p:cNvPr id="6" name="مستطيل 5"/>
          <p:cNvSpPr/>
          <p:nvPr/>
        </p:nvSpPr>
        <p:spPr>
          <a:xfrm>
            <a:off x="0" y="4581128"/>
            <a:ext cx="9144000" cy="2031325"/>
          </a:xfrm>
          <a:prstGeom prst="rect">
            <a:avLst/>
          </a:prstGeom>
        </p:spPr>
        <p:txBody>
          <a:bodyPr wrap="square">
            <a:spAutoFit/>
          </a:bodyPr>
          <a:lstStyle/>
          <a:p>
            <a:pPr algn="just" rtl="0"/>
            <a:r>
              <a:rPr lang="en-US" sz="1400" dirty="0"/>
              <a:t>18F-FDG and 18F-FES PET coronal slices are shown for 2 patients in University of Washington 18F-FES </a:t>
            </a:r>
            <a:r>
              <a:rPr lang="en-US" sz="1400" dirty="0" smtClean="0"/>
              <a:t>trial. </a:t>
            </a:r>
            <a:r>
              <a:rPr lang="en-US" sz="1400" dirty="0"/>
              <a:t>Both patients have mediastinal nodal metastases from ERαpositive breast cancer. Both had biopsy of metastatic site. ER uptake is shown by 18F-FES in patient A but not in patient B. Patient A has 18F-FES uptake at multiple sites; in fact, sites are more prominent on 18F-FES PET than on 18F-FDG PET and can be seen with well-differentiated breast cancer. Patient B has mediastinal disease clearly seen by 18F-FDG PET but not seen on 18F-FES PET. Biopsy showed ERα-negative breast cancer. </a:t>
            </a:r>
          </a:p>
          <a:p>
            <a:pPr algn="just" rtl="0"/>
            <a:endParaRPr lang="en-US" sz="1400" dirty="0" smtClean="0"/>
          </a:p>
          <a:p>
            <a:pPr algn="just" rtl="0"/>
            <a:endParaRPr lang="en-US" sz="1400" dirty="0"/>
          </a:p>
          <a:p>
            <a:pPr algn="just" rtl="0"/>
            <a:endParaRPr lang="ar-SA" sz="1400" dirty="0"/>
          </a:p>
        </p:txBody>
      </p:sp>
      <p:sp>
        <p:nvSpPr>
          <p:cNvPr id="2" name="عنصر نائب للتاريخ 1"/>
          <p:cNvSpPr>
            <a:spLocks noGrp="1"/>
          </p:cNvSpPr>
          <p:nvPr>
            <p:ph type="dt" sz="half" idx="10"/>
          </p:nvPr>
        </p:nvSpPr>
        <p:spPr/>
        <p:txBody>
          <a:bodyPr/>
          <a:lstStyle/>
          <a:p>
            <a:fld id="{79AFAC8E-2D6A-407E-8918-89450FF985A3}" type="datetime8">
              <a:rPr lang="en-US" smtClean="0"/>
              <a:t>05-Apr-22 11:14 AM</a:t>
            </a:fld>
            <a:endParaRPr lang="ar-SY"/>
          </a:p>
        </p:txBody>
      </p:sp>
      <p:sp>
        <p:nvSpPr>
          <p:cNvPr id="7" name="عنصر نائب لرقم الشريحة 6"/>
          <p:cNvSpPr>
            <a:spLocks noGrp="1"/>
          </p:cNvSpPr>
          <p:nvPr>
            <p:ph type="sldNum" sz="quarter" idx="12"/>
          </p:nvPr>
        </p:nvSpPr>
        <p:spPr/>
        <p:txBody>
          <a:bodyPr/>
          <a:lstStyle/>
          <a:p>
            <a:fld id="{FED0E878-FCA9-4F03-8E2A-DB52433AD170}" type="slidenum">
              <a:rPr lang="ar-SY" smtClean="0"/>
              <a:t>14</a:t>
            </a:fld>
            <a:endParaRPr lang="ar-SY"/>
          </a:p>
        </p:txBody>
      </p:sp>
    </p:spTree>
    <p:extLst>
      <p:ext uri="{BB962C8B-B14F-4D97-AF65-F5344CB8AC3E}">
        <p14:creationId xmlns:p14="http://schemas.microsoft.com/office/powerpoint/2010/main" val="2752368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980728"/>
            <a:ext cx="8229600" cy="4525963"/>
          </a:xfrm>
        </p:spPr>
        <p:txBody>
          <a:bodyPr/>
          <a:lstStyle/>
          <a:p>
            <a:pPr marL="0" indent="0" algn="ctr" rtl="0">
              <a:buNone/>
            </a:pPr>
            <a:r>
              <a:rPr lang="en-US" sz="2800" dirty="0">
                <a:solidFill>
                  <a:schemeClr val="accent2">
                    <a:lumMod val="60000"/>
                    <a:lumOff val="40000"/>
                  </a:schemeClr>
                </a:solidFill>
                <a:latin typeface="Times New Roman"/>
              </a:rPr>
              <a:t>In </a:t>
            </a:r>
            <a:r>
              <a:rPr lang="en-US" sz="2800" dirty="0" smtClean="0">
                <a:solidFill>
                  <a:schemeClr val="accent2">
                    <a:lumMod val="60000"/>
                    <a:lumOff val="40000"/>
                  </a:schemeClr>
                </a:solidFill>
                <a:latin typeface="Times New Roman"/>
              </a:rPr>
              <a:t>Conclusion</a:t>
            </a:r>
            <a:r>
              <a:rPr lang="en-US" sz="2000" dirty="0">
                <a:solidFill>
                  <a:srgbClr val="000000"/>
                </a:solidFill>
                <a:latin typeface="Times New Roman"/>
              </a:rPr>
              <a:t>, </a:t>
            </a:r>
            <a:endParaRPr lang="en-US" sz="2000" dirty="0" smtClean="0">
              <a:solidFill>
                <a:srgbClr val="000000"/>
              </a:solidFill>
              <a:latin typeface="Times New Roman"/>
            </a:endParaRPr>
          </a:p>
          <a:p>
            <a:pPr algn="just" rtl="0">
              <a:buFont typeface="Wingdings" pitchFamily="2" charset="2"/>
              <a:buChar char="Ø"/>
            </a:pPr>
            <a:r>
              <a:rPr lang="en-US" sz="1600" b="1" dirty="0" smtClean="0">
                <a:solidFill>
                  <a:schemeClr val="accent5">
                    <a:lumMod val="10000"/>
                  </a:schemeClr>
                </a:solidFill>
                <a:latin typeface="Times New Roman"/>
              </a:rPr>
              <a:t>FDG-PET </a:t>
            </a:r>
            <a:r>
              <a:rPr lang="en-US" sz="1600" b="1" dirty="0">
                <a:solidFill>
                  <a:schemeClr val="accent5">
                    <a:lumMod val="10000"/>
                  </a:schemeClr>
                </a:solidFill>
                <a:latin typeface="Times New Roman"/>
              </a:rPr>
              <a:t>or FDG-PET/CT </a:t>
            </a:r>
            <a:r>
              <a:rPr lang="en-US" sz="1600" b="1" dirty="0" smtClean="0">
                <a:solidFill>
                  <a:schemeClr val="accent5">
                    <a:lumMod val="10000"/>
                  </a:schemeClr>
                </a:solidFill>
                <a:latin typeface="Times New Roman"/>
              </a:rPr>
              <a:t>is </a:t>
            </a:r>
            <a:r>
              <a:rPr lang="en-US" sz="1600" b="1" dirty="0">
                <a:solidFill>
                  <a:schemeClr val="accent5">
                    <a:lumMod val="10000"/>
                  </a:schemeClr>
                </a:solidFill>
                <a:latin typeface="Times New Roman"/>
              </a:rPr>
              <a:t>not recommended for routine lymph node </a:t>
            </a:r>
            <a:r>
              <a:rPr lang="en-US" sz="1600" b="1" dirty="0" smtClean="0">
                <a:solidFill>
                  <a:schemeClr val="accent5">
                    <a:lumMod val="10000"/>
                  </a:schemeClr>
                </a:solidFill>
                <a:latin typeface="Times New Roman"/>
              </a:rPr>
              <a:t>staging, </a:t>
            </a:r>
            <a:r>
              <a:rPr lang="en-US" sz="1600" b="1" dirty="0">
                <a:solidFill>
                  <a:schemeClr val="accent5">
                    <a:lumMod val="10000"/>
                  </a:schemeClr>
                </a:solidFill>
                <a:latin typeface="Times New Roman"/>
              </a:rPr>
              <a:t>nor for staging patients with I, IIA, or IIB breast </a:t>
            </a:r>
            <a:r>
              <a:rPr lang="en-US" sz="1600" b="1" dirty="0" smtClean="0">
                <a:solidFill>
                  <a:schemeClr val="accent5">
                    <a:lumMod val="10000"/>
                  </a:schemeClr>
                </a:solidFill>
                <a:latin typeface="Times New Roman"/>
              </a:rPr>
              <a:t>cancer. </a:t>
            </a:r>
            <a:r>
              <a:rPr lang="en-US" sz="1600" b="1" dirty="0">
                <a:solidFill>
                  <a:schemeClr val="accent5">
                    <a:lumMod val="10000"/>
                  </a:schemeClr>
                </a:solidFill>
                <a:latin typeface="Times New Roman"/>
              </a:rPr>
              <a:t>Instead, it should be included into the work-up when distant metastases or recurrent breast cancer are suspected </a:t>
            </a:r>
            <a:r>
              <a:rPr lang="en-US" sz="1600" b="1" dirty="0" smtClean="0">
                <a:solidFill>
                  <a:schemeClr val="accent5">
                    <a:lumMod val="10000"/>
                  </a:schemeClr>
                </a:solidFill>
                <a:latin typeface="Times New Roman"/>
              </a:rPr>
              <a:t>for </a:t>
            </a:r>
            <a:r>
              <a:rPr lang="en-US" sz="1600" b="1" dirty="0">
                <a:solidFill>
                  <a:schemeClr val="accent5">
                    <a:lumMod val="10000"/>
                  </a:schemeClr>
                </a:solidFill>
                <a:latin typeface="Times New Roman"/>
              </a:rPr>
              <a:t>detection of extra-axillary lymph node metastases and distant metastases </a:t>
            </a:r>
            <a:r>
              <a:rPr lang="en-US" sz="1600" b="1" dirty="0" smtClean="0">
                <a:solidFill>
                  <a:schemeClr val="accent5">
                    <a:lumMod val="10000"/>
                  </a:schemeClr>
                </a:solidFill>
                <a:latin typeface="Times New Roman"/>
              </a:rPr>
              <a:t>,and </a:t>
            </a:r>
            <a:r>
              <a:rPr lang="en-US" sz="1600" b="1" dirty="0">
                <a:solidFill>
                  <a:schemeClr val="accent5">
                    <a:lumMod val="10000"/>
                  </a:schemeClr>
                </a:solidFill>
                <a:latin typeface="Times New Roman"/>
              </a:rPr>
              <a:t>when lymph nodes are palpable or locally advanced breast cancer is present </a:t>
            </a:r>
            <a:endParaRPr lang="en-US" sz="1600" b="1" dirty="0" smtClean="0">
              <a:solidFill>
                <a:schemeClr val="accent5">
                  <a:lumMod val="10000"/>
                </a:schemeClr>
              </a:solidFill>
              <a:latin typeface="Times New Roman"/>
            </a:endParaRPr>
          </a:p>
          <a:p>
            <a:pPr algn="just" rtl="0">
              <a:buFont typeface="Wingdings" pitchFamily="2" charset="2"/>
              <a:buChar char="Ø"/>
            </a:pPr>
            <a:r>
              <a:rPr lang="en-US" sz="1600" dirty="0" smtClean="0">
                <a:solidFill>
                  <a:schemeClr val="accent2">
                    <a:lumMod val="60000"/>
                    <a:lumOff val="40000"/>
                  </a:schemeClr>
                </a:solidFill>
              </a:rPr>
              <a:t>Growing </a:t>
            </a:r>
            <a:r>
              <a:rPr lang="en-US" sz="1600" dirty="0">
                <a:solidFill>
                  <a:schemeClr val="accent2">
                    <a:lumMod val="60000"/>
                    <a:lumOff val="40000"/>
                  </a:schemeClr>
                </a:solidFill>
              </a:rPr>
              <a:t>evidence in support for using 18F-­‐FDG PET/CT for initial staging of patients with clinical stage IIB or IIIA BC (stage migration</a:t>
            </a:r>
            <a:r>
              <a:rPr lang="en-US" sz="1600" dirty="0" smtClean="0">
                <a:solidFill>
                  <a:schemeClr val="accent2">
                    <a:lumMod val="60000"/>
                    <a:lumOff val="40000"/>
                  </a:schemeClr>
                </a:solidFill>
              </a:rPr>
              <a:t>)</a:t>
            </a:r>
            <a:r>
              <a:rPr lang="en-US" sz="1600" dirty="0" smtClean="0"/>
              <a:t> </a:t>
            </a:r>
            <a:r>
              <a:rPr lang="en-US" sz="1600" dirty="0" smtClean="0">
                <a:solidFill>
                  <a:schemeClr val="accent6">
                    <a:lumMod val="60000"/>
                    <a:lumOff val="40000"/>
                  </a:schemeClr>
                </a:solidFill>
              </a:rPr>
              <a:t>and in some patients with IIA (triple negative, LABC, HER2</a:t>
            </a:r>
            <a:r>
              <a:rPr lang="en-US" sz="1600" dirty="0">
                <a:solidFill>
                  <a:schemeClr val="accent6">
                    <a:lumMod val="60000"/>
                    <a:lumOff val="40000"/>
                  </a:schemeClr>
                </a:solidFill>
              </a:rPr>
              <a:t>+, inflammatory breast cancer </a:t>
            </a:r>
            <a:r>
              <a:rPr lang="en-US" sz="1600" dirty="0" smtClean="0">
                <a:solidFill>
                  <a:schemeClr val="accent6">
                    <a:lumMod val="60000"/>
                    <a:lumOff val="40000"/>
                  </a:schemeClr>
                </a:solidFill>
              </a:rPr>
              <a:t>).&gt;&gt;</a:t>
            </a:r>
            <a:r>
              <a:rPr lang="en-US" sz="2000" b="1" dirty="0" smtClean="0">
                <a:solidFill>
                  <a:schemeClr val="accent6">
                    <a:lumMod val="60000"/>
                    <a:lumOff val="40000"/>
                  </a:schemeClr>
                </a:solidFill>
              </a:rPr>
              <a:t>upstaging  </a:t>
            </a:r>
          </a:p>
          <a:p>
            <a:pPr algn="just" rtl="0">
              <a:buFont typeface="Wingdings" pitchFamily="2" charset="2"/>
              <a:buChar char="Ø"/>
            </a:pPr>
            <a:r>
              <a:rPr lang="en-US" sz="1600" b="1" dirty="0" smtClean="0">
                <a:solidFill>
                  <a:srgbClr val="000000"/>
                </a:solidFill>
                <a:latin typeface="Times New Roman"/>
              </a:rPr>
              <a:t>PET </a:t>
            </a:r>
            <a:r>
              <a:rPr lang="en-US" sz="1600" b="1" dirty="0">
                <a:solidFill>
                  <a:srgbClr val="000000"/>
                </a:solidFill>
                <a:latin typeface="Times New Roman"/>
              </a:rPr>
              <a:t>imaging allows for noninvasive whole body analysis of tumors and may detect previously unsuspected HER2-positive metastases in patients with a HER2-negative primary breast </a:t>
            </a:r>
            <a:r>
              <a:rPr lang="en-US" sz="1600" b="1" dirty="0" smtClean="0">
                <a:solidFill>
                  <a:srgbClr val="000000"/>
                </a:solidFill>
                <a:latin typeface="Times New Roman"/>
              </a:rPr>
              <a:t>tumor</a:t>
            </a:r>
          </a:p>
          <a:p>
            <a:pPr algn="just" rtl="0"/>
            <a:endParaRPr lang="ar-SA" sz="1600" dirty="0">
              <a:latin typeface="Times New Roman" pitchFamily="18" charset="0"/>
              <a:cs typeface="Times New Roman" pitchFamily="18" charset="0"/>
            </a:endParaRPr>
          </a:p>
        </p:txBody>
      </p:sp>
      <p:sp>
        <p:nvSpPr>
          <p:cNvPr id="2" name="عنصر نائب للتاريخ 1"/>
          <p:cNvSpPr>
            <a:spLocks noGrp="1"/>
          </p:cNvSpPr>
          <p:nvPr>
            <p:ph type="dt" sz="half" idx="10"/>
          </p:nvPr>
        </p:nvSpPr>
        <p:spPr/>
        <p:txBody>
          <a:bodyPr/>
          <a:lstStyle/>
          <a:p>
            <a:fld id="{0702A974-9B23-4B13-B661-2F2068F9FE09}" type="datetime8">
              <a:rPr lang="en-US" smtClean="0"/>
              <a:t>05-Apr-22 11:14 AM</a:t>
            </a:fld>
            <a:endParaRPr lang="ar-SY"/>
          </a:p>
        </p:txBody>
      </p:sp>
      <p:sp>
        <p:nvSpPr>
          <p:cNvPr id="6" name="عنصر نائب لرقم الشريحة 5"/>
          <p:cNvSpPr>
            <a:spLocks noGrp="1"/>
          </p:cNvSpPr>
          <p:nvPr>
            <p:ph type="sldNum" sz="quarter" idx="12"/>
          </p:nvPr>
        </p:nvSpPr>
        <p:spPr/>
        <p:txBody>
          <a:bodyPr/>
          <a:lstStyle/>
          <a:p>
            <a:fld id="{FED0E878-FCA9-4F03-8E2A-DB52433AD170}" type="slidenum">
              <a:rPr lang="ar-SY" smtClean="0"/>
              <a:t>15</a:t>
            </a:fld>
            <a:endParaRPr lang="ar-SY"/>
          </a:p>
        </p:txBody>
      </p:sp>
    </p:spTree>
    <p:extLst>
      <p:ext uri="{BB962C8B-B14F-4D97-AF65-F5344CB8AC3E}">
        <p14:creationId xmlns:p14="http://schemas.microsoft.com/office/powerpoint/2010/main" val="760367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Dr.Hmzeh\Pictures\Videos\pic-131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772816"/>
            <a:ext cx="3684514" cy="1980000"/>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لتاريخ 1"/>
          <p:cNvSpPr>
            <a:spLocks noGrp="1"/>
          </p:cNvSpPr>
          <p:nvPr>
            <p:ph type="dt" sz="half" idx="10"/>
          </p:nvPr>
        </p:nvSpPr>
        <p:spPr/>
        <p:txBody>
          <a:bodyPr/>
          <a:lstStyle/>
          <a:p>
            <a:fld id="{0D969649-6E25-448B-B019-A4510BCCAFB3}" type="datetime8">
              <a:rPr lang="en-US" smtClean="0"/>
              <a:t>05-Apr-22 11:14 AM</a:t>
            </a:fld>
            <a:endParaRPr lang="ar-SY"/>
          </a:p>
        </p:txBody>
      </p:sp>
      <p:sp>
        <p:nvSpPr>
          <p:cNvPr id="5" name="عنصر نائب لرقم الشريحة 4"/>
          <p:cNvSpPr>
            <a:spLocks noGrp="1"/>
          </p:cNvSpPr>
          <p:nvPr>
            <p:ph type="sldNum" sz="quarter" idx="12"/>
          </p:nvPr>
        </p:nvSpPr>
        <p:spPr/>
        <p:txBody>
          <a:bodyPr/>
          <a:lstStyle/>
          <a:p>
            <a:fld id="{FED0E878-FCA9-4F03-8E2A-DB52433AD170}" type="slidenum">
              <a:rPr lang="ar-SY" smtClean="0"/>
              <a:t>16</a:t>
            </a:fld>
            <a:endParaRPr lang="ar-SY"/>
          </a:p>
        </p:txBody>
      </p:sp>
    </p:spTree>
    <p:extLst>
      <p:ext uri="{BB962C8B-B14F-4D97-AF65-F5344CB8AC3E}">
        <p14:creationId xmlns:p14="http://schemas.microsoft.com/office/powerpoint/2010/main" val="754307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Breast Cancer</a:t>
            </a:r>
            <a:endParaRPr lang="ar-SY"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pPr algn="just" rtl="0"/>
            <a:r>
              <a:rPr lang="en-US" sz="2800" dirty="0" smtClean="0">
                <a:latin typeface="Times New Roman" panose="02020603050405020304" pitchFamily="18" charset="0"/>
                <a:cs typeface="Times New Roman" panose="02020603050405020304" pitchFamily="18" charset="0"/>
              </a:rPr>
              <a:t>Breast cancer is the most common invasive cancer  to affect women in the world.</a:t>
            </a:r>
          </a:p>
          <a:p>
            <a:pPr algn="just" rtl="0"/>
            <a:r>
              <a:rPr lang="en-US" sz="2800" dirty="0" smtClean="0">
                <a:latin typeface="Times New Roman" panose="02020603050405020304" pitchFamily="18" charset="0"/>
                <a:cs typeface="Times New Roman" panose="02020603050405020304" pitchFamily="18" charset="0"/>
              </a:rPr>
              <a:t>Its </a:t>
            </a:r>
            <a:r>
              <a:rPr lang="en-US" sz="2800" dirty="0">
                <a:latin typeface="Times New Roman" panose="02020603050405020304" pitchFamily="18" charset="0"/>
                <a:cs typeface="Times New Roman" panose="02020603050405020304" pitchFamily="18" charset="0"/>
              </a:rPr>
              <a:t>the second leading cause of cancer death in women (only lung cancer kills more women each year). The chance that a woman will die from breast cancer is about 1 in 38 (about 2.6</a:t>
            </a:r>
            <a:r>
              <a:rPr lang="en-US" sz="2800" dirty="0" smtClean="0">
                <a:latin typeface="Times New Roman" panose="02020603050405020304" pitchFamily="18" charset="0"/>
                <a:cs typeface="Times New Roman" panose="02020603050405020304" pitchFamily="18" charset="0"/>
              </a:rPr>
              <a:t>%)</a:t>
            </a:r>
          </a:p>
        </p:txBody>
      </p:sp>
      <p:sp>
        <p:nvSpPr>
          <p:cNvPr id="4" name="عنصر نائب للتاريخ 3"/>
          <p:cNvSpPr>
            <a:spLocks noGrp="1"/>
          </p:cNvSpPr>
          <p:nvPr>
            <p:ph type="dt" sz="half" idx="10"/>
          </p:nvPr>
        </p:nvSpPr>
        <p:spPr/>
        <p:txBody>
          <a:bodyPr/>
          <a:lstStyle/>
          <a:p>
            <a:fld id="{FCAD87C4-C5EF-4D67-A4CE-4307118784D6}" type="datetime8">
              <a:rPr lang="en-US" smtClean="0"/>
              <a:t>05-Apr-22 11:14 AM</a:t>
            </a:fld>
            <a:endParaRPr lang="ar-SY"/>
          </a:p>
        </p:txBody>
      </p:sp>
      <p:sp>
        <p:nvSpPr>
          <p:cNvPr id="7" name="عنصر نائب لرقم الشريحة 6"/>
          <p:cNvSpPr>
            <a:spLocks noGrp="1"/>
          </p:cNvSpPr>
          <p:nvPr>
            <p:ph type="sldNum" sz="quarter" idx="12"/>
          </p:nvPr>
        </p:nvSpPr>
        <p:spPr/>
        <p:txBody>
          <a:bodyPr/>
          <a:lstStyle/>
          <a:p>
            <a:fld id="{FED0E878-FCA9-4F03-8E2A-DB52433AD170}" type="slidenum">
              <a:rPr lang="ar-SY" smtClean="0"/>
              <a:t>2</a:t>
            </a:fld>
            <a:endParaRPr lang="ar-SY"/>
          </a:p>
        </p:txBody>
      </p:sp>
    </p:spTree>
    <p:extLst>
      <p:ext uri="{BB962C8B-B14F-4D97-AF65-F5344CB8AC3E}">
        <p14:creationId xmlns:p14="http://schemas.microsoft.com/office/powerpoint/2010/main" val="2382096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404664"/>
            <a:ext cx="8229600" cy="1917192"/>
          </a:xfrm>
        </p:spPr>
        <p:txBody>
          <a:bodyPr/>
          <a:lstStyle/>
          <a:p>
            <a:pPr marL="0" indent="0" algn="just" rtl="0">
              <a:buNone/>
            </a:pPr>
            <a:r>
              <a:rPr lang="en-US" sz="1600" b="1" u="sng" dirty="0" smtClean="0">
                <a:latin typeface="Times New Roman" panose="02020603050405020304" pitchFamily="18" charset="0"/>
                <a:cs typeface="Times New Roman" panose="02020603050405020304" pitchFamily="18" charset="0"/>
              </a:rPr>
              <a:t>Common Types:</a:t>
            </a:r>
          </a:p>
          <a:p>
            <a:pPr marL="0" indent="0" algn="just" rtl="0">
              <a:buNone/>
            </a:pPr>
            <a:r>
              <a:rPr lang="en-US" sz="1800" b="1" dirty="0" smtClean="0">
                <a:latin typeface="Times New Roman" panose="02020603050405020304" pitchFamily="18" charset="0"/>
                <a:cs typeface="Times New Roman" panose="02020603050405020304" pitchFamily="18" charset="0"/>
              </a:rPr>
              <a:t>-In situ (lobular or ductal)</a:t>
            </a:r>
          </a:p>
          <a:p>
            <a:pPr marL="0" indent="0" algn="just" rtl="0">
              <a:buNone/>
            </a:pPr>
            <a:r>
              <a:rPr lang="en-US" sz="1800" b="1" dirty="0" smtClean="0">
                <a:latin typeface="Times New Roman" panose="02020603050405020304" pitchFamily="18" charset="0"/>
                <a:cs typeface="Times New Roman" panose="02020603050405020304" pitchFamily="18" charset="0"/>
              </a:rPr>
              <a:t>-lobular carcinoma</a:t>
            </a:r>
          </a:p>
          <a:p>
            <a:pPr marL="0" indent="0" algn="just" rtl="0">
              <a:buNone/>
            </a:pPr>
            <a:r>
              <a:rPr lang="en-US" sz="1800" b="1" dirty="0" smtClean="0">
                <a:latin typeface="Times New Roman" panose="02020603050405020304" pitchFamily="18" charset="0"/>
                <a:cs typeface="Times New Roman" panose="02020603050405020304" pitchFamily="18" charset="0"/>
              </a:rPr>
              <a:t>-ductal carcinoma </a:t>
            </a:r>
          </a:p>
          <a:p>
            <a:pPr marL="0" indent="0" algn="just" rtl="0">
              <a:buNone/>
            </a:pPr>
            <a:r>
              <a:rPr lang="en-US" sz="1800" b="1" dirty="0" smtClean="0">
                <a:latin typeface="Times New Roman" panose="02020603050405020304" pitchFamily="18" charset="0"/>
                <a:cs typeface="Times New Roman" panose="02020603050405020304" pitchFamily="18" charset="0"/>
              </a:rPr>
              <a:t>And </a:t>
            </a:r>
            <a:r>
              <a:rPr lang="en-US" sz="1800" b="1" dirty="0">
                <a:latin typeface="Times New Roman" panose="02020603050405020304" pitchFamily="18" charset="0"/>
                <a:cs typeface="Times New Roman" panose="02020603050405020304" pitchFamily="18" charset="0"/>
              </a:rPr>
              <a:t>upon </a:t>
            </a:r>
            <a:r>
              <a:rPr lang="en-US" sz="1800" b="1" dirty="0" smtClean="0">
                <a:latin typeface="Times New Roman" panose="02020603050405020304" pitchFamily="18" charset="0"/>
                <a:cs typeface="Times New Roman" panose="02020603050405020304" pitchFamily="18" charset="0"/>
              </a:rPr>
              <a:t>immunohistochemistry analysis: Luminal A,B, HER+ OR -, Triple Negative</a:t>
            </a:r>
          </a:p>
          <a:p>
            <a:pPr marL="0" indent="0" algn="just" rtl="0">
              <a:buNone/>
            </a:pPr>
            <a:r>
              <a:rPr lang="en-US" sz="1600" b="1" u="sng" dirty="0" smtClean="0">
                <a:latin typeface="Times New Roman" panose="02020603050405020304" pitchFamily="18" charset="0"/>
                <a:cs typeface="Times New Roman" panose="02020603050405020304" pitchFamily="18" charset="0"/>
              </a:rPr>
              <a:t>Less common:</a:t>
            </a:r>
          </a:p>
          <a:p>
            <a:pPr marL="0" indent="0" algn="just" rtl="0">
              <a:buNone/>
            </a:pPr>
            <a:r>
              <a:rPr lang="en-US" sz="1600" b="1" dirty="0" smtClean="0">
                <a:latin typeface="Times New Roman" panose="02020603050405020304" pitchFamily="18" charset="0"/>
                <a:cs typeface="Times New Roman" panose="02020603050405020304" pitchFamily="18" charset="0"/>
              </a:rPr>
              <a:t>Tubular,-comedo carcinoma, -mucinous:, -medullary, -inflammatory, -breast lymphoma, -Paget's disease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09" y="3726832"/>
            <a:ext cx="4464494" cy="28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وان 3"/>
          <p:cNvSpPr>
            <a:spLocks noGrp="1"/>
          </p:cNvSpPr>
          <p:nvPr>
            <p:ph type="title"/>
          </p:nvPr>
        </p:nvSpPr>
        <p:spPr>
          <a:xfrm>
            <a:off x="467544" y="13905"/>
            <a:ext cx="8229600" cy="390759"/>
          </a:xfrm>
        </p:spPr>
        <p:txBody>
          <a:bodyPr/>
          <a:lstStyle/>
          <a:p>
            <a:r>
              <a:rPr lang="en-US" sz="2000" dirty="0">
                <a:solidFill>
                  <a:srgbClr val="000000"/>
                </a:solidFill>
                <a:latin typeface="Times New Roman" panose="02020603050405020304" pitchFamily="18" charset="0"/>
                <a:cs typeface="Times New Roman" panose="02020603050405020304" pitchFamily="18" charset="0"/>
              </a:rPr>
              <a:t>Types </a:t>
            </a:r>
            <a:r>
              <a:rPr lang="en-US" sz="2000" dirty="0" smtClean="0">
                <a:solidFill>
                  <a:srgbClr val="000000"/>
                </a:solidFill>
                <a:latin typeface="Times New Roman" panose="02020603050405020304" pitchFamily="18" charset="0"/>
                <a:cs typeface="Times New Roman" panose="02020603050405020304" pitchFamily="18" charset="0"/>
              </a:rPr>
              <a:t> ,Stage and  Grade of </a:t>
            </a:r>
            <a:r>
              <a:rPr lang="en-US" sz="2000" dirty="0">
                <a:solidFill>
                  <a:srgbClr val="000000"/>
                </a:solidFill>
                <a:latin typeface="Times New Roman" panose="02020603050405020304" pitchFamily="18" charset="0"/>
                <a:cs typeface="Times New Roman" panose="02020603050405020304" pitchFamily="18" charset="0"/>
              </a:rPr>
              <a:t>Breast </a:t>
            </a:r>
            <a:r>
              <a:rPr lang="en-US" sz="2000" dirty="0" smtClean="0">
                <a:solidFill>
                  <a:srgbClr val="000000"/>
                </a:solidFill>
                <a:latin typeface="Times New Roman" panose="02020603050405020304" pitchFamily="18" charset="0"/>
                <a:cs typeface="Times New Roman" panose="02020603050405020304" pitchFamily="18" charset="0"/>
              </a:rPr>
              <a:t>Cancer</a:t>
            </a:r>
            <a:endParaRPr lang="ar-SA" sz="2800" dirty="0"/>
          </a:p>
        </p:txBody>
      </p:sp>
      <p:sp>
        <p:nvSpPr>
          <p:cNvPr id="2" name="مستطيل 1"/>
          <p:cNvSpPr/>
          <p:nvPr/>
        </p:nvSpPr>
        <p:spPr>
          <a:xfrm>
            <a:off x="4561295" y="3573016"/>
            <a:ext cx="4572000" cy="3151632"/>
          </a:xfrm>
          <a:prstGeom prst="rect">
            <a:avLst/>
          </a:prstGeom>
        </p:spPr>
        <p:txBody>
          <a:bodyPr>
            <a:spAutoFit/>
          </a:bodyPr>
          <a:lstStyle/>
          <a:p>
            <a:pPr marL="342900" lvl="0" indent="-342900" algn="just" rtl="0" fontAlgn="base">
              <a:spcBef>
                <a:spcPct val="20000"/>
              </a:spcBef>
              <a:spcAft>
                <a:spcPct val="0"/>
              </a:spcAft>
              <a:buFont typeface="Wingdings" pitchFamily="2" charset="2"/>
              <a:buChar char="v"/>
            </a:pPr>
            <a:r>
              <a:rPr lang="en-US" sz="1400" b="1" kern="0" dirty="0" smtClean="0">
                <a:solidFill>
                  <a:srgbClr val="000000"/>
                </a:solidFill>
                <a:latin typeface="Times New Roman" panose="02020603050405020304" pitchFamily="18" charset="0"/>
                <a:cs typeface="Times New Roman" panose="02020603050405020304" pitchFamily="18" charset="0"/>
              </a:rPr>
              <a:t>Tumor grade</a:t>
            </a:r>
          </a:p>
          <a:p>
            <a:pPr marL="342900" lvl="0" indent="-342900" algn="just" rtl="0" fontAlgn="base">
              <a:spcBef>
                <a:spcPct val="20000"/>
              </a:spcBef>
              <a:spcAft>
                <a:spcPct val="0"/>
              </a:spcAft>
              <a:buFont typeface="Wingdings" pitchFamily="2" charset="2"/>
              <a:buChar char="v"/>
            </a:pPr>
            <a:r>
              <a:rPr lang="en-US" sz="1400" b="1" kern="0" dirty="0" smtClean="0">
                <a:solidFill>
                  <a:srgbClr val="000000"/>
                </a:solidFill>
                <a:latin typeface="Times New Roman" panose="02020603050405020304" pitchFamily="18" charset="0"/>
                <a:cs typeface="Times New Roman" panose="02020603050405020304" pitchFamily="18" charset="0"/>
              </a:rPr>
              <a:t>Grade </a:t>
            </a:r>
            <a:r>
              <a:rPr lang="en-US" sz="1400" b="1" kern="0" dirty="0">
                <a:solidFill>
                  <a:srgbClr val="000000"/>
                </a:solidFill>
                <a:latin typeface="Times New Roman" panose="02020603050405020304" pitchFamily="18" charset="0"/>
                <a:cs typeface="Times New Roman" panose="02020603050405020304" pitchFamily="18" charset="0"/>
              </a:rPr>
              <a:t>1</a:t>
            </a:r>
          </a:p>
          <a:p>
            <a:pPr marL="342900" lvl="0" indent="-342900" algn="just" rtl="0" fontAlgn="base">
              <a:spcBef>
                <a:spcPct val="20000"/>
              </a:spcBef>
              <a:spcAft>
                <a:spcPct val="0"/>
              </a:spcAft>
              <a:buFont typeface="Wingdings" pitchFamily="2" charset="2"/>
              <a:buChar char="v"/>
            </a:pPr>
            <a:r>
              <a:rPr lang="en-US" sz="1400" kern="0" dirty="0">
                <a:solidFill>
                  <a:srgbClr val="000000"/>
                </a:solidFill>
                <a:latin typeface="Times New Roman" panose="02020603050405020304" pitchFamily="18" charset="0"/>
                <a:cs typeface="Times New Roman" panose="02020603050405020304" pitchFamily="18" charset="0"/>
              </a:rPr>
              <a:t>(lowest)	Well-differentiated breast cells</a:t>
            </a:r>
            <a:r>
              <a:rPr lang="en-US" sz="1400" kern="0" dirty="0" smtClean="0">
                <a:solidFill>
                  <a:srgbClr val="000000"/>
                </a:solidFill>
                <a:latin typeface="Times New Roman" panose="02020603050405020304" pitchFamily="18" charset="0"/>
                <a:cs typeface="Times New Roman" panose="02020603050405020304" pitchFamily="18" charset="0"/>
              </a:rPr>
              <a:t>; cells </a:t>
            </a:r>
            <a:r>
              <a:rPr lang="en-US" sz="1400" kern="0" dirty="0">
                <a:solidFill>
                  <a:srgbClr val="000000"/>
                </a:solidFill>
                <a:latin typeface="Times New Roman" panose="02020603050405020304" pitchFamily="18" charset="0"/>
                <a:cs typeface="Times New Roman" panose="02020603050405020304" pitchFamily="18" charset="0"/>
              </a:rPr>
              <a:t>generally appear normal</a:t>
            </a:r>
          </a:p>
          <a:p>
            <a:pPr marL="342900" lvl="0" indent="-342900" algn="just" rtl="0" fontAlgn="base">
              <a:spcBef>
                <a:spcPct val="20000"/>
              </a:spcBef>
              <a:spcAft>
                <a:spcPct val="0"/>
              </a:spcAft>
              <a:buFont typeface="Wingdings" pitchFamily="2" charset="2"/>
              <a:buChar char="v"/>
            </a:pPr>
            <a:r>
              <a:rPr lang="en-US" sz="1400" kern="0" dirty="0">
                <a:solidFill>
                  <a:srgbClr val="000000"/>
                </a:solidFill>
                <a:latin typeface="Times New Roman" panose="02020603050405020304" pitchFamily="18" charset="0"/>
                <a:cs typeface="Times New Roman" panose="02020603050405020304" pitchFamily="18" charset="0"/>
              </a:rPr>
              <a:t>and are not growing </a:t>
            </a:r>
            <a:r>
              <a:rPr lang="en-US" sz="1400" kern="0" dirty="0" smtClean="0">
                <a:solidFill>
                  <a:srgbClr val="000000"/>
                </a:solidFill>
                <a:latin typeface="Times New Roman" panose="02020603050405020304" pitchFamily="18" charset="0"/>
                <a:cs typeface="Times New Roman" panose="02020603050405020304" pitchFamily="18" charset="0"/>
              </a:rPr>
              <a:t>rapidly; cancer </a:t>
            </a:r>
            <a:r>
              <a:rPr lang="en-US" sz="1400" kern="0" dirty="0">
                <a:solidFill>
                  <a:srgbClr val="000000"/>
                </a:solidFill>
                <a:latin typeface="Times New Roman" panose="02020603050405020304" pitchFamily="18" charset="0"/>
                <a:cs typeface="Times New Roman" panose="02020603050405020304" pitchFamily="18" charset="0"/>
              </a:rPr>
              <a:t>arranged in small tubules</a:t>
            </a:r>
            <a:r>
              <a:rPr lang="en-US" sz="1400" kern="0" dirty="0" smtClean="0">
                <a:solidFill>
                  <a:srgbClr val="000000"/>
                </a:solidFill>
                <a:latin typeface="Times New Roman" panose="02020603050405020304" pitchFamily="18" charset="0"/>
                <a:cs typeface="Times New Roman" panose="02020603050405020304" pitchFamily="18" charset="0"/>
              </a:rPr>
              <a:t>.</a:t>
            </a:r>
            <a:endParaRPr lang="en-US" sz="1400" kern="0" dirty="0">
              <a:solidFill>
                <a:srgbClr val="000000"/>
              </a:solidFill>
              <a:latin typeface="Times New Roman" panose="02020603050405020304" pitchFamily="18" charset="0"/>
              <a:cs typeface="Times New Roman" panose="02020603050405020304" pitchFamily="18" charset="0"/>
            </a:endParaRPr>
          </a:p>
          <a:p>
            <a:pPr marL="342900" lvl="0" indent="-342900" algn="just" rtl="0" fontAlgn="base">
              <a:spcBef>
                <a:spcPct val="20000"/>
              </a:spcBef>
              <a:spcAft>
                <a:spcPct val="0"/>
              </a:spcAft>
              <a:buFont typeface="Wingdings" pitchFamily="2" charset="2"/>
              <a:buChar char="v"/>
            </a:pPr>
            <a:r>
              <a:rPr lang="en-US" sz="1400" b="1" kern="0" dirty="0">
                <a:solidFill>
                  <a:srgbClr val="000000"/>
                </a:solidFill>
                <a:latin typeface="Times New Roman" panose="02020603050405020304" pitchFamily="18" charset="0"/>
                <a:cs typeface="Times New Roman" panose="02020603050405020304" pitchFamily="18" charset="0"/>
              </a:rPr>
              <a:t>Grade 2</a:t>
            </a:r>
            <a:r>
              <a:rPr lang="en-US" sz="1400" kern="0" dirty="0">
                <a:solidFill>
                  <a:srgbClr val="000000"/>
                </a:solidFill>
                <a:latin typeface="Times New Roman" panose="02020603050405020304" pitchFamily="18" charset="0"/>
                <a:cs typeface="Times New Roman" panose="02020603050405020304" pitchFamily="18" charset="0"/>
              </a:rPr>
              <a:t>	Moderately-differentiated breast cells</a:t>
            </a:r>
            <a:r>
              <a:rPr lang="en-US" sz="1400" kern="0" dirty="0" smtClean="0">
                <a:solidFill>
                  <a:srgbClr val="000000"/>
                </a:solidFill>
                <a:latin typeface="Times New Roman" panose="02020603050405020304" pitchFamily="18" charset="0"/>
                <a:cs typeface="Times New Roman" panose="02020603050405020304" pitchFamily="18" charset="0"/>
              </a:rPr>
              <a:t>; have </a:t>
            </a:r>
            <a:r>
              <a:rPr lang="en-US" sz="1400" kern="0" dirty="0">
                <a:solidFill>
                  <a:srgbClr val="000000"/>
                </a:solidFill>
                <a:latin typeface="Times New Roman" panose="02020603050405020304" pitchFamily="18" charset="0"/>
                <a:cs typeface="Times New Roman" panose="02020603050405020304" pitchFamily="18" charset="0"/>
              </a:rPr>
              <a:t>characteristics </a:t>
            </a:r>
            <a:r>
              <a:rPr lang="en-US" sz="1400" kern="0" dirty="0" smtClean="0">
                <a:solidFill>
                  <a:srgbClr val="000000"/>
                </a:solidFill>
                <a:latin typeface="Times New Roman" panose="02020603050405020304" pitchFamily="18" charset="0"/>
                <a:cs typeface="Times New Roman" panose="02020603050405020304" pitchFamily="18" charset="0"/>
              </a:rPr>
              <a:t>between Grade </a:t>
            </a:r>
            <a:r>
              <a:rPr lang="en-US" sz="1400" kern="0" dirty="0">
                <a:solidFill>
                  <a:srgbClr val="000000"/>
                </a:solidFill>
                <a:latin typeface="Times New Roman" panose="02020603050405020304" pitchFamily="18" charset="0"/>
                <a:cs typeface="Times New Roman" panose="02020603050405020304" pitchFamily="18" charset="0"/>
              </a:rPr>
              <a:t>1 and Grade 3 tumors.	</a:t>
            </a:r>
          </a:p>
          <a:p>
            <a:pPr marL="342900" lvl="0" indent="-342900" algn="just" rtl="0" fontAlgn="base">
              <a:spcBef>
                <a:spcPct val="20000"/>
              </a:spcBef>
              <a:spcAft>
                <a:spcPct val="0"/>
              </a:spcAft>
              <a:buFont typeface="Wingdings" pitchFamily="2" charset="2"/>
              <a:buChar char="v"/>
            </a:pPr>
            <a:r>
              <a:rPr lang="en-US" sz="1400" b="1" kern="0" dirty="0">
                <a:solidFill>
                  <a:srgbClr val="000000"/>
                </a:solidFill>
                <a:latin typeface="Times New Roman" panose="02020603050405020304" pitchFamily="18" charset="0"/>
                <a:cs typeface="Times New Roman" panose="02020603050405020304" pitchFamily="18" charset="0"/>
              </a:rPr>
              <a:t>Grade 3</a:t>
            </a:r>
          </a:p>
          <a:p>
            <a:pPr marL="342900" lvl="0" indent="-342900" algn="just" rtl="0" fontAlgn="base">
              <a:spcBef>
                <a:spcPct val="20000"/>
              </a:spcBef>
              <a:spcAft>
                <a:spcPct val="0"/>
              </a:spcAft>
              <a:buFont typeface="Wingdings" pitchFamily="2" charset="2"/>
              <a:buChar char="v"/>
            </a:pPr>
            <a:r>
              <a:rPr lang="en-US" sz="1400" kern="0" dirty="0">
                <a:solidFill>
                  <a:srgbClr val="000000"/>
                </a:solidFill>
                <a:latin typeface="Times New Roman" panose="02020603050405020304" pitchFamily="18" charset="0"/>
                <a:cs typeface="Times New Roman" panose="02020603050405020304" pitchFamily="18" charset="0"/>
              </a:rPr>
              <a:t>(highest)	Poorly differentiated breast cells</a:t>
            </a:r>
            <a:r>
              <a:rPr lang="en-US" sz="1400" kern="0" dirty="0" smtClean="0">
                <a:solidFill>
                  <a:srgbClr val="000000"/>
                </a:solidFill>
                <a:latin typeface="Times New Roman" panose="02020603050405020304" pitchFamily="18" charset="0"/>
                <a:cs typeface="Times New Roman" panose="02020603050405020304" pitchFamily="18" charset="0"/>
              </a:rPr>
              <a:t>; Cells </a:t>
            </a:r>
            <a:r>
              <a:rPr lang="en-US" sz="1400" kern="0" dirty="0">
                <a:solidFill>
                  <a:srgbClr val="000000"/>
                </a:solidFill>
                <a:latin typeface="Times New Roman" panose="02020603050405020304" pitchFamily="18" charset="0"/>
                <a:cs typeface="Times New Roman" panose="02020603050405020304" pitchFamily="18" charset="0"/>
              </a:rPr>
              <a:t>do not appear normal and tend to grow and spread more aggressively.</a:t>
            </a:r>
            <a:endParaRPr lang="ar-SY" sz="1400" kern="0" dirty="0">
              <a:solidFill>
                <a:srgbClr val="000000"/>
              </a:solidFill>
              <a:latin typeface="Times New Roman" panose="02020603050405020304" pitchFamily="18" charset="0"/>
              <a:cs typeface="Times New Roman" panose="02020603050405020304" pitchFamily="18" charset="0"/>
            </a:endParaRPr>
          </a:p>
        </p:txBody>
      </p:sp>
      <p:sp>
        <p:nvSpPr>
          <p:cNvPr id="6" name="عنصر نائب للتاريخ 5"/>
          <p:cNvSpPr>
            <a:spLocks noGrp="1"/>
          </p:cNvSpPr>
          <p:nvPr>
            <p:ph type="dt" sz="half" idx="10"/>
          </p:nvPr>
        </p:nvSpPr>
        <p:spPr/>
        <p:txBody>
          <a:bodyPr/>
          <a:lstStyle/>
          <a:p>
            <a:fld id="{BDF7FE05-9AC9-495E-8F1B-5FE7A0E1B734}" type="datetime8">
              <a:rPr lang="en-US" smtClean="0"/>
              <a:t>05-Apr-22 11:14 AM</a:t>
            </a:fld>
            <a:endParaRPr lang="ar-SY"/>
          </a:p>
        </p:txBody>
      </p:sp>
      <p:sp>
        <p:nvSpPr>
          <p:cNvPr id="9" name="عنصر نائب لرقم الشريحة 8"/>
          <p:cNvSpPr>
            <a:spLocks noGrp="1"/>
          </p:cNvSpPr>
          <p:nvPr>
            <p:ph type="sldNum" sz="quarter" idx="12"/>
          </p:nvPr>
        </p:nvSpPr>
        <p:spPr/>
        <p:txBody>
          <a:bodyPr/>
          <a:lstStyle/>
          <a:p>
            <a:fld id="{FED0E878-FCA9-4F03-8E2A-DB52433AD170}" type="slidenum">
              <a:rPr lang="ar-SY" smtClean="0"/>
              <a:t>3</a:t>
            </a:fld>
            <a:endParaRPr lang="ar-SY"/>
          </a:p>
        </p:txBody>
      </p:sp>
    </p:spTree>
    <p:extLst>
      <p:ext uri="{BB962C8B-B14F-4D97-AF65-F5344CB8AC3E}">
        <p14:creationId xmlns:p14="http://schemas.microsoft.com/office/powerpoint/2010/main" val="3337086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dirty="0" smtClean="0">
                <a:latin typeface="Times New Roman" panose="02020603050405020304" pitchFamily="18" charset="0"/>
                <a:cs typeface="Times New Roman" panose="02020603050405020304" pitchFamily="18" charset="0"/>
              </a:rPr>
              <a:t>ROLE OF NUCLEAR MEDICINE IN BREAST CANCER PATIENTS</a:t>
            </a:r>
            <a:endParaRPr lang="ar-SY" sz="3200"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pPr algn="just" rtl="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STAGING</a:t>
            </a:r>
          </a:p>
          <a:p>
            <a:pPr algn="just" rtl="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TREATMENT RESPONSE “RE-STAGING”</a:t>
            </a:r>
          </a:p>
          <a:p>
            <a:pPr algn="just" rtl="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RECURRENCE :EARLY DETECTION</a:t>
            </a:r>
          </a:p>
          <a:p>
            <a:pPr algn="just" rtl="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SLN: </a:t>
            </a:r>
            <a:r>
              <a:rPr lang="en-US" sz="1800" dirty="0" smtClean="0">
                <a:latin typeface="Times New Roman" panose="02020603050405020304" pitchFamily="18" charset="0"/>
                <a:cs typeface="Times New Roman" panose="02020603050405020304" pitchFamily="18" charset="0"/>
              </a:rPr>
              <a:t>INITIAL STAGING OF AXILLARY LYMPH NODES</a:t>
            </a:r>
          </a:p>
          <a:p>
            <a:pPr algn="just" rtl="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BONE SCAN: 99mTc MDP, 18F FDG and 18F-NaF PET-CT scan</a:t>
            </a:r>
          </a:p>
          <a:p>
            <a:pPr algn="just" rtl="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DIAGNOSIS </a:t>
            </a:r>
            <a:r>
              <a:rPr lang="en-US" sz="2000" dirty="0" smtClean="0">
                <a:latin typeface="Times New Roman" panose="02020603050405020304" pitchFamily="18" charset="0"/>
                <a:cs typeface="Times New Roman" panose="02020603050405020304" pitchFamily="18" charset="0"/>
              </a:rPr>
              <a:t>As Complementary To Radiologic Method In Special Situation</a:t>
            </a:r>
          </a:p>
          <a:p>
            <a:pPr marL="0" indent="0" algn="just" rtl="0">
              <a:buNone/>
            </a:pPr>
            <a:endParaRPr lang="ar-SY" sz="2800" dirty="0">
              <a:latin typeface="Times New Roman" panose="02020603050405020304" pitchFamily="18" charset="0"/>
              <a:cs typeface="Times New Roman" panose="02020603050405020304" pitchFamily="18" charset="0"/>
            </a:endParaRPr>
          </a:p>
        </p:txBody>
      </p:sp>
      <p:sp>
        <p:nvSpPr>
          <p:cNvPr id="4" name="عنصر نائب للتاريخ 3"/>
          <p:cNvSpPr>
            <a:spLocks noGrp="1"/>
          </p:cNvSpPr>
          <p:nvPr>
            <p:ph type="dt" sz="half" idx="10"/>
          </p:nvPr>
        </p:nvSpPr>
        <p:spPr/>
        <p:txBody>
          <a:bodyPr/>
          <a:lstStyle/>
          <a:p>
            <a:fld id="{7F166DC0-3E66-4C14-967B-C0402AC7275A}" type="datetime8">
              <a:rPr lang="en-US" smtClean="0"/>
              <a:t>05-Apr-22 11:14 AM</a:t>
            </a:fld>
            <a:endParaRPr lang="ar-SY"/>
          </a:p>
        </p:txBody>
      </p:sp>
      <p:sp>
        <p:nvSpPr>
          <p:cNvPr id="7" name="عنصر نائب لرقم الشريحة 6"/>
          <p:cNvSpPr>
            <a:spLocks noGrp="1"/>
          </p:cNvSpPr>
          <p:nvPr>
            <p:ph type="sldNum" sz="quarter" idx="12"/>
          </p:nvPr>
        </p:nvSpPr>
        <p:spPr/>
        <p:txBody>
          <a:bodyPr/>
          <a:lstStyle/>
          <a:p>
            <a:fld id="{FED0E878-FCA9-4F03-8E2A-DB52433AD170}" type="slidenum">
              <a:rPr lang="ar-SY" smtClean="0"/>
              <a:t>4</a:t>
            </a:fld>
            <a:endParaRPr lang="ar-SY"/>
          </a:p>
        </p:txBody>
      </p:sp>
    </p:spTree>
    <p:extLst>
      <p:ext uri="{BB962C8B-B14F-4D97-AF65-F5344CB8AC3E}">
        <p14:creationId xmlns:p14="http://schemas.microsoft.com/office/powerpoint/2010/main" val="3469687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568"/>
            <a:ext cx="8229600" cy="691128"/>
          </a:xfrm>
        </p:spPr>
        <p:txBody>
          <a:bodyPr/>
          <a:lstStyle/>
          <a:p>
            <a:r>
              <a:rPr lang="en-US" sz="2800" dirty="0" smtClean="0">
                <a:solidFill>
                  <a:schemeClr val="accent2">
                    <a:lumMod val="60000"/>
                    <a:lumOff val="40000"/>
                  </a:schemeClr>
                </a:solidFill>
                <a:latin typeface="Times New Roman" panose="02020603050405020304" pitchFamily="18" charset="0"/>
                <a:cs typeface="Times New Roman" panose="02020603050405020304" pitchFamily="18" charset="0"/>
              </a:rPr>
              <a:t>INSTRUMENTS and RADIOPHARMACEUTICALS</a:t>
            </a:r>
            <a:endParaRPr lang="ar-SY" sz="2800"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67544" y="764704"/>
            <a:ext cx="8229600" cy="4525963"/>
          </a:xfrm>
        </p:spPr>
        <p:txBody>
          <a:bodyPr/>
          <a:lstStyle/>
          <a:p>
            <a:pPr marL="0" indent="0" algn="just" rtl="0">
              <a:buNone/>
            </a:pPr>
            <a:r>
              <a:rPr lang="en-US" sz="2400" dirty="0" smtClean="0"/>
              <a:t>1-</a:t>
            </a:r>
            <a:r>
              <a:rPr lang="en-US" sz="2400" dirty="0" smtClean="0">
                <a:latin typeface="Times New Roman" panose="02020603050405020304" pitchFamily="18" charset="0"/>
                <a:cs typeface="Times New Roman" panose="02020603050405020304" pitchFamily="18" charset="0"/>
              </a:rPr>
              <a:t>Gamma camera &amp; dedicated Gamma camera</a:t>
            </a:r>
          </a:p>
          <a:p>
            <a:pPr algn="just" rtl="0">
              <a:buFont typeface="Wingdings" panose="05000000000000000000" pitchFamily="2" charset="2"/>
              <a:buChar char="Ø"/>
            </a:pPr>
            <a:r>
              <a:rPr lang="da-DK" sz="2400" baseline="30000" dirty="0" smtClean="0">
                <a:latin typeface="Times New Roman" panose="02020603050405020304" pitchFamily="18" charset="0"/>
                <a:cs typeface="Times New Roman" panose="02020603050405020304" pitchFamily="18" charset="0"/>
              </a:rPr>
              <a:t>111</a:t>
            </a:r>
            <a:r>
              <a:rPr lang="da-DK" sz="2400" dirty="0" smtClean="0">
                <a:latin typeface="Times New Roman" panose="02020603050405020304" pitchFamily="18" charset="0"/>
                <a:cs typeface="Times New Roman" panose="02020603050405020304" pitchFamily="18" charset="0"/>
              </a:rPr>
              <a:t>In-Trastuzumab</a:t>
            </a:r>
          </a:p>
          <a:p>
            <a:pPr algn="just" rtl="0">
              <a:buFont typeface="Wingdings" panose="05000000000000000000" pitchFamily="2" charset="2"/>
              <a:buChar char="Ø"/>
            </a:pPr>
            <a:r>
              <a:rPr lang="da-DK" sz="2400" baseline="30000" dirty="0" smtClean="0">
                <a:latin typeface="Times New Roman" panose="02020603050405020304" pitchFamily="18" charset="0"/>
                <a:cs typeface="Times New Roman" panose="02020603050405020304" pitchFamily="18" charset="0"/>
              </a:rPr>
              <a:t>99m</a:t>
            </a:r>
            <a:r>
              <a:rPr lang="da-DK" sz="2400" dirty="0" smtClean="0">
                <a:latin typeface="Times New Roman" panose="02020603050405020304" pitchFamily="18" charset="0"/>
                <a:cs typeface="Times New Roman" panose="02020603050405020304" pitchFamily="18" charset="0"/>
              </a:rPr>
              <a:t>Tc-sestamibi </a:t>
            </a:r>
            <a:r>
              <a:rPr lang="da-DK" sz="2400" dirty="0">
                <a:latin typeface="Times New Roman" panose="02020603050405020304" pitchFamily="18" charset="0"/>
                <a:cs typeface="Times New Roman" panose="02020603050405020304" pitchFamily="18" charset="0"/>
              </a:rPr>
              <a:t>(MIBI) </a:t>
            </a:r>
          </a:p>
          <a:p>
            <a:pPr algn="just" rtl="0">
              <a:buFont typeface="Wingdings" panose="05000000000000000000" pitchFamily="2" charset="2"/>
              <a:buChar char="Ø"/>
            </a:pPr>
            <a:r>
              <a:rPr lang="en-US" sz="2400" baseline="30000" dirty="0" smtClean="0">
                <a:latin typeface="Times New Roman" panose="02020603050405020304" pitchFamily="18" charset="0"/>
                <a:cs typeface="Times New Roman" panose="02020603050405020304" pitchFamily="18" charset="0"/>
              </a:rPr>
              <a:t>99m</a:t>
            </a:r>
            <a:r>
              <a:rPr lang="en-US" sz="2400" dirty="0" smtClean="0">
                <a:latin typeface="Times New Roman" panose="02020603050405020304" pitchFamily="18" charset="0"/>
                <a:cs typeface="Times New Roman" panose="02020603050405020304" pitchFamily="18" charset="0"/>
              </a:rPr>
              <a:t>Tc-MDP: Bone scan</a:t>
            </a:r>
          </a:p>
          <a:p>
            <a:pPr algn="just" rtl="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99mTc-nanocolloid : Sentinel lymph node</a:t>
            </a:r>
          </a:p>
          <a:p>
            <a:pPr marL="0" indent="0" algn="just" rtl="0">
              <a:buNone/>
            </a:pPr>
            <a:r>
              <a:rPr lang="en-US" sz="2400" dirty="0" smtClean="0">
                <a:latin typeface="Times New Roman" panose="02020603050405020304" pitchFamily="18" charset="0"/>
                <a:cs typeface="Times New Roman" panose="02020603050405020304" pitchFamily="18" charset="0"/>
              </a:rPr>
              <a:t>-Positron emission tomography : PET Scan</a:t>
            </a:r>
          </a:p>
          <a:p>
            <a:pPr algn="just" rtl="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18F-FDG, </a:t>
            </a:r>
            <a:r>
              <a:rPr lang="en-US" sz="2000" dirty="0" smtClean="0">
                <a:latin typeface="Times New Roman" panose="02020603050405020304" pitchFamily="18" charset="0"/>
                <a:cs typeface="Times New Roman" panose="02020603050405020304" pitchFamily="18" charset="0"/>
              </a:rPr>
              <a:t>18F-fluoroestradiol, 89Zr-Trastuzumab , </a:t>
            </a:r>
            <a:r>
              <a:rPr lang="en-US" sz="2000" baseline="30000" dirty="0">
                <a:solidFill>
                  <a:srgbClr val="000000"/>
                </a:solidFill>
                <a:latin typeface="Times New Roman"/>
              </a:rPr>
              <a:t>68</a:t>
            </a:r>
            <a:r>
              <a:rPr lang="en-US" sz="2000" dirty="0">
                <a:solidFill>
                  <a:srgbClr val="000000"/>
                </a:solidFill>
                <a:latin typeface="Times New Roman"/>
              </a:rPr>
              <a:t>Ga-DOTA-F(</a:t>
            </a:r>
            <a:r>
              <a:rPr lang="en-US" sz="2000" dirty="0" err="1">
                <a:solidFill>
                  <a:srgbClr val="000000"/>
                </a:solidFill>
                <a:latin typeface="Times New Roman"/>
              </a:rPr>
              <a:t>ab</a:t>
            </a:r>
            <a:r>
              <a:rPr lang="en-US" sz="2000" dirty="0">
                <a:solidFill>
                  <a:srgbClr val="000000"/>
                </a:solidFill>
                <a:latin typeface="Times New Roman"/>
              </a:rPr>
              <a:t>′)</a:t>
            </a:r>
            <a:r>
              <a:rPr lang="en-US" sz="2000" dirty="0" smtClean="0">
                <a:solidFill>
                  <a:srgbClr val="000000"/>
                </a:solidFill>
                <a:latin typeface="Times New Roman"/>
              </a:rPr>
              <a:t>2-trastuzumab</a:t>
            </a:r>
            <a:endParaRPr lang="ar-SY" sz="2400" dirty="0"/>
          </a:p>
        </p:txBody>
      </p:sp>
      <p:sp>
        <p:nvSpPr>
          <p:cNvPr id="4" name="عنصر نائب للتاريخ 3"/>
          <p:cNvSpPr>
            <a:spLocks noGrp="1"/>
          </p:cNvSpPr>
          <p:nvPr>
            <p:ph type="dt" sz="half" idx="10"/>
          </p:nvPr>
        </p:nvSpPr>
        <p:spPr/>
        <p:txBody>
          <a:bodyPr/>
          <a:lstStyle/>
          <a:p>
            <a:fld id="{517F8DC2-FF58-4C5E-90B3-5269E9D2060B}" type="datetime8">
              <a:rPr lang="en-US" smtClean="0"/>
              <a:t>05-Apr-22 11:14 AM</a:t>
            </a:fld>
            <a:endParaRPr lang="ar-SY"/>
          </a:p>
        </p:txBody>
      </p:sp>
      <p:sp>
        <p:nvSpPr>
          <p:cNvPr id="7" name="عنصر نائب لرقم الشريحة 6"/>
          <p:cNvSpPr>
            <a:spLocks noGrp="1"/>
          </p:cNvSpPr>
          <p:nvPr>
            <p:ph type="sldNum" sz="quarter" idx="12"/>
          </p:nvPr>
        </p:nvSpPr>
        <p:spPr/>
        <p:txBody>
          <a:bodyPr/>
          <a:lstStyle/>
          <a:p>
            <a:fld id="{FED0E878-FCA9-4F03-8E2A-DB52433AD170}" type="slidenum">
              <a:rPr lang="ar-SY" smtClean="0"/>
              <a:t>5</a:t>
            </a:fld>
            <a:endParaRPr lang="ar-SY"/>
          </a:p>
        </p:txBody>
      </p:sp>
    </p:spTree>
    <p:extLst>
      <p:ext uri="{BB962C8B-B14F-4D97-AF65-F5344CB8AC3E}">
        <p14:creationId xmlns:p14="http://schemas.microsoft.com/office/powerpoint/2010/main" val="2816966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460185"/>
            <a:ext cx="6528000" cy="48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مستطيل 5"/>
          <p:cNvSpPr/>
          <p:nvPr/>
        </p:nvSpPr>
        <p:spPr>
          <a:xfrm>
            <a:off x="0" y="0"/>
            <a:ext cx="9151459" cy="1446550"/>
          </a:xfrm>
          <a:prstGeom prst="rect">
            <a:avLst/>
          </a:prstGeom>
        </p:spPr>
        <p:txBody>
          <a:bodyPr wrap="square">
            <a:spAutoFit/>
          </a:bodyPr>
          <a:lstStyle/>
          <a:p>
            <a:pPr algn="ctr" rtl="0"/>
            <a:r>
              <a:rPr lang="en-US" sz="2400" b="1" dirty="0" smtClean="0">
                <a:solidFill>
                  <a:schemeClr val="accent6">
                    <a:lumMod val="60000"/>
                    <a:lumOff val="40000"/>
                  </a:schemeClr>
                </a:solidFill>
              </a:rPr>
              <a:t>Dense breast and implants</a:t>
            </a:r>
          </a:p>
          <a:p>
            <a:pPr algn="just" rtl="0"/>
            <a:r>
              <a:rPr lang="en-US" sz="1600" dirty="0" smtClean="0">
                <a:solidFill>
                  <a:schemeClr val="tx1">
                    <a:lumMod val="95000"/>
                    <a:lumOff val="5000"/>
                  </a:schemeClr>
                </a:solidFill>
              </a:rPr>
              <a:t>PET/CT </a:t>
            </a:r>
            <a:r>
              <a:rPr lang="en-US" sz="1600" dirty="0">
                <a:solidFill>
                  <a:schemeClr val="tx1">
                    <a:lumMod val="95000"/>
                    <a:lumOff val="5000"/>
                  </a:schemeClr>
                </a:solidFill>
              </a:rPr>
              <a:t>has a role to play in a selected group of patients, such as those with dense breasts or with implants, for determining tumor multiplicity, for localizing the primary tumor in those patients with metastases of a breast origin when the mammography is indeterminate, and for those patients whom biopsy is not a desirable option </a:t>
            </a:r>
            <a:endParaRPr lang="ar-SA" sz="1600" dirty="0"/>
          </a:p>
        </p:txBody>
      </p:sp>
      <p:sp>
        <p:nvSpPr>
          <p:cNvPr id="2" name="عنصر نائب للتاريخ 1"/>
          <p:cNvSpPr>
            <a:spLocks noGrp="1"/>
          </p:cNvSpPr>
          <p:nvPr>
            <p:ph type="dt" sz="half" idx="10"/>
          </p:nvPr>
        </p:nvSpPr>
        <p:spPr/>
        <p:txBody>
          <a:bodyPr/>
          <a:lstStyle/>
          <a:p>
            <a:fld id="{F89FD0BE-66F7-47F3-8E0A-6BC8673AD6D9}" type="datetime8">
              <a:rPr lang="en-US" smtClean="0"/>
              <a:t>05-Apr-22 11:14 AM</a:t>
            </a:fld>
            <a:endParaRPr lang="ar-SY"/>
          </a:p>
        </p:txBody>
      </p:sp>
      <p:sp>
        <p:nvSpPr>
          <p:cNvPr id="7" name="عنصر نائب لرقم الشريحة 6"/>
          <p:cNvSpPr>
            <a:spLocks noGrp="1"/>
          </p:cNvSpPr>
          <p:nvPr>
            <p:ph type="sldNum" sz="quarter" idx="12"/>
          </p:nvPr>
        </p:nvSpPr>
        <p:spPr/>
        <p:txBody>
          <a:bodyPr/>
          <a:lstStyle/>
          <a:p>
            <a:fld id="{FED0E878-FCA9-4F03-8E2A-DB52433AD170}" type="slidenum">
              <a:rPr lang="ar-SY" smtClean="0"/>
              <a:t>6</a:t>
            </a:fld>
            <a:endParaRPr lang="ar-SY"/>
          </a:p>
        </p:txBody>
      </p:sp>
    </p:spTree>
    <p:extLst>
      <p:ext uri="{BB962C8B-B14F-4D97-AF65-F5344CB8AC3E}">
        <p14:creationId xmlns:p14="http://schemas.microsoft.com/office/powerpoint/2010/main" val="4176119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620688"/>
            <a:ext cx="6946502" cy="59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عنصر نائب للتاريخ 1"/>
          <p:cNvSpPr>
            <a:spLocks noGrp="1"/>
          </p:cNvSpPr>
          <p:nvPr>
            <p:ph type="dt" sz="half" idx="10"/>
          </p:nvPr>
        </p:nvSpPr>
        <p:spPr/>
        <p:txBody>
          <a:bodyPr/>
          <a:lstStyle/>
          <a:p>
            <a:fld id="{BED5E465-2A42-4FB4-8ACE-D1AF4FD74CAF}" type="datetime8">
              <a:rPr lang="en-US" smtClean="0"/>
              <a:t>05-Apr-22 11:14 AM</a:t>
            </a:fld>
            <a:endParaRPr lang="ar-SY"/>
          </a:p>
        </p:txBody>
      </p:sp>
      <p:sp>
        <p:nvSpPr>
          <p:cNvPr id="6" name="عنصر نائب لرقم الشريحة 5"/>
          <p:cNvSpPr>
            <a:spLocks noGrp="1"/>
          </p:cNvSpPr>
          <p:nvPr>
            <p:ph type="sldNum" sz="quarter" idx="12"/>
          </p:nvPr>
        </p:nvSpPr>
        <p:spPr/>
        <p:txBody>
          <a:bodyPr/>
          <a:lstStyle/>
          <a:p>
            <a:fld id="{FED0E878-FCA9-4F03-8E2A-DB52433AD170}" type="slidenum">
              <a:rPr lang="ar-SY" smtClean="0"/>
              <a:t>7</a:t>
            </a:fld>
            <a:endParaRPr lang="ar-SY"/>
          </a:p>
        </p:txBody>
      </p:sp>
    </p:spTree>
    <p:extLst>
      <p:ext uri="{BB962C8B-B14F-4D97-AF65-F5344CB8AC3E}">
        <p14:creationId xmlns:p14="http://schemas.microsoft.com/office/powerpoint/2010/main" val="1842135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7504" y="0"/>
            <a:ext cx="9144000" cy="2031325"/>
          </a:xfrm>
          <a:prstGeom prst="rect">
            <a:avLst/>
          </a:prstGeom>
        </p:spPr>
        <p:txBody>
          <a:bodyPr wrap="square">
            <a:spAutoFit/>
          </a:bodyPr>
          <a:lstStyle/>
          <a:p>
            <a:pPr algn="ctr"/>
            <a:r>
              <a:rPr lang="en-US" dirty="0" smtClean="0"/>
              <a:t>Regional Lymph Node Metastasis</a:t>
            </a:r>
          </a:p>
          <a:p>
            <a:pPr algn="just" rtl="0"/>
            <a:r>
              <a:rPr lang="en-US" dirty="0" smtClean="0"/>
              <a:t>Axillary lymph node metastasis is an important factor when determining the prognosis of patients. Breast cancer patients with four or more involved axillary lymph nodes have a significantly higher risk of recurrence .The sensitivity and specificity of axillary PET imaging in breast cancer patient have been reported as 79-94% and 86-92%, respectively .PET/CT can accurately localize and differentiate the metastatic and reactive lymph nodes when CT shows multiple enlarged lymph nodes in the axilla</a:t>
            </a:r>
            <a:endParaRPr lang="ar-SY"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171534"/>
            <a:ext cx="4552282" cy="38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مستطيل 4"/>
          <p:cNvSpPr/>
          <p:nvPr/>
        </p:nvSpPr>
        <p:spPr>
          <a:xfrm>
            <a:off x="4543400" y="2068588"/>
            <a:ext cx="4572000" cy="3785652"/>
          </a:xfrm>
          <a:prstGeom prst="rect">
            <a:avLst/>
          </a:prstGeom>
        </p:spPr>
        <p:txBody>
          <a:bodyPr>
            <a:spAutoFit/>
          </a:bodyPr>
          <a:lstStyle/>
          <a:p>
            <a:pPr algn="just" rtl="0"/>
            <a:r>
              <a:rPr lang="en-US" sz="1600" dirty="0" smtClean="0">
                <a:solidFill>
                  <a:srgbClr val="7030A0"/>
                </a:solidFill>
              </a:rPr>
              <a:t>Axillary lymph node metastasis in a 45-year-old woman with a 4 cm invasive ductal carcinoma.</a:t>
            </a:r>
          </a:p>
          <a:p>
            <a:pPr algn="just" rtl="0"/>
            <a:endParaRPr lang="en-US" sz="1600" dirty="0" smtClean="0">
              <a:solidFill>
                <a:srgbClr val="7030A0"/>
              </a:solidFill>
            </a:endParaRPr>
          </a:p>
          <a:p>
            <a:pPr algn="just" rtl="0"/>
            <a:r>
              <a:rPr lang="en-US" sz="1600" dirty="0" smtClean="0">
                <a:solidFill>
                  <a:srgbClr val="7030A0"/>
                </a:solidFill>
              </a:rPr>
              <a:t>A. The PET image shows increased FDG uptake in the right breast (black arrow) and axilla (white arrow).</a:t>
            </a:r>
          </a:p>
          <a:p>
            <a:pPr algn="just" rtl="0"/>
            <a:endParaRPr lang="en-US" sz="1600" dirty="0" smtClean="0">
              <a:solidFill>
                <a:srgbClr val="7030A0"/>
              </a:solidFill>
            </a:endParaRPr>
          </a:p>
          <a:p>
            <a:pPr algn="just" rtl="0"/>
            <a:r>
              <a:rPr lang="en-US" sz="1600" dirty="0" smtClean="0">
                <a:solidFill>
                  <a:srgbClr val="7030A0"/>
                </a:solidFill>
              </a:rPr>
              <a:t>B. The CT image shows two enlarged lymph nodes in the right axilla (arrows).</a:t>
            </a:r>
          </a:p>
          <a:p>
            <a:pPr algn="just" rtl="0"/>
            <a:endParaRPr lang="en-US" sz="1600" dirty="0" smtClean="0">
              <a:solidFill>
                <a:srgbClr val="7030A0"/>
              </a:solidFill>
            </a:endParaRPr>
          </a:p>
          <a:p>
            <a:pPr algn="just" rtl="0"/>
            <a:r>
              <a:rPr lang="en-US" sz="1600" dirty="0" smtClean="0">
                <a:solidFill>
                  <a:srgbClr val="7030A0"/>
                </a:solidFill>
              </a:rPr>
              <a:t>C. The PET/CT image shows accurate localization of the metastatic (white arrow, SUV = 9.9) and reactive (black arrow) lymph nodes. Surgery revealed one metastatic lymph node out of the 21 excised axillary lymph nodes</a:t>
            </a:r>
            <a:endParaRPr lang="ar-SY" sz="1600" dirty="0">
              <a:solidFill>
                <a:srgbClr val="7030A0"/>
              </a:solidFill>
            </a:endParaRPr>
          </a:p>
        </p:txBody>
      </p:sp>
      <p:sp>
        <p:nvSpPr>
          <p:cNvPr id="2" name="عنصر نائب للتاريخ 1"/>
          <p:cNvSpPr>
            <a:spLocks noGrp="1"/>
          </p:cNvSpPr>
          <p:nvPr>
            <p:ph type="dt" sz="half" idx="10"/>
          </p:nvPr>
        </p:nvSpPr>
        <p:spPr/>
        <p:txBody>
          <a:bodyPr/>
          <a:lstStyle/>
          <a:p>
            <a:fld id="{A74ADA21-E2C0-4EAE-A662-B30CB2B80F4D}" type="datetime8">
              <a:rPr lang="en-US" smtClean="0"/>
              <a:t>05-Apr-22 11:14 AM</a:t>
            </a:fld>
            <a:endParaRPr lang="ar-SY"/>
          </a:p>
        </p:txBody>
      </p:sp>
      <p:sp>
        <p:nvSpPr>
          <p:cNvPr id="7" name="عنصر نائب لرقم الشريحة 6"/>
          <p:cNvSpPr>
            <a:spLocks noGrp="1"/>
          </p:cNvSpPr>
          <p:nvPr>
            <p:ph type="sldNum" sz="quarter" idx="12"/>
          </p:nvPr>
        </p:nvSpPr>
        <p:spPr/>
        <p:txBody>
          <a:bodyPr/>
          <a:lstStyle/>
          <a:p>
            <a:fld id="{FED0E878-FCA9-4F03-8E2A-DB52433AD170}" type="slidenum">
              <a:rPr lang="ar-SY" smtClean="0"/>
              <a:t>8</a:t>
            </a:fld>
            <a:endParaRPr lang="ar-SY"/>
          </a:p>
        </p:txBody>
      </p:sp>
    </p:spTree>
    <p:extLst>
      <p:ext uri="{BB962C8B-B14F-4D97-AF65-F5344CB8AC3E}">
        <p14:creationId xmlns:p14="http://schemas.microsoft.com/office/powerpoint/2010/main" val="1660504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9824" y="0"/>
            <a:ext cx="9144000" cy="1846659"/>
          </a:xfrm>
          <a:prstGeom prst="rect">
            <a:avLst/>
          </a:prstGeom>
        </p:spPr>
        <p:txBody>
          <a:bodyPr wrap="square">
            <a:spAutoFit/>
          </a:bodyPr>
          <a:lstStyle/>
          <a:p>
            <a:pPr algn="ctr" rtl="0"/>
            <a:r>
              <a:rPr lang="en-US" b="1" dirty="0" smtClean="0">
                <a:solidFill>
                  <a:schemeClr val="accent5">
                    <a:lumMod val="50000"/>
                  </a:schemeClr>
                </a:solidFill>
              </a:rPr>
              <a:t>Internal mammary &amp; mediastinal lymph nodes</a:t>
            </a:r>
          </a:p>
          <a:p>
            <a:pPr algn="just" rtl="0"/>
            <a:r>
              <a:rPr lang="en-US" sz="1600" dirty="0" smtClean="0"/>
              <a:t>The metastasis to the internal mammary or mediastinal lymph nodes in breast cancer patients is often clinically occult. The prevalence of abnormal findings for the internal mammary or mediastinal lymph nodes by PET was about twice than of conventional CT in those patients with recurrent or metastatic breast cancer . PET/CT appeared to be more useful than CT for evaluating the internal mammary and mediastinal lymph nodes because the smaller lymph nodes sometimes produced equivocal or negative CT findings</a:t>
            </a:r>
            <a:endParaRPr lang="ar-SY" sz="16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37" y="2118063"/>
            <a:ext cx="4440749" cy="33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مستطيل 4"/>
          <p:cNvSpPr/>
          <p:nvPr/>
        </p:nvSpPr>
        <p:spPr>
          <a:xfrm>
            <a:off x="4427984" y="2095412"/>
            <a:ext cx="4572000" cy="3785652"/>
          </a:xfrm>
          <a:prstGeom prst="rect">
            <a:avLst/>
          </a:prstGeom>
        </p:spPr>
        <p:txBody>
          <a:bodyPr>
            <a:spAutoFit/>
          </a:bodyPr>
          <a:lstStyle/>
          <a:p>
            <a:pPr algn="just" rtl="0"/>
            <a:r>
              <a:rPr lang="en-US" sz="1600" dirty="0" smtClean="0">
                <a:solidFill>
                  <a:srgbClr val="7030A0"/>
                </a:solidFill>
              </a:rPr>
              <a:t>Mediastinal lymph node metastasis in a 41-year-old woman who had undergone left modified radical mastectomy 10 months previously.</a:t>
            </a:r>
          </a:p>
          <a:p>
            <a:pPr algn="just" rtl="0"/>
            <a:endParaRPr lang="en-US" sz="1600" dirty="0" smtClean="0">
              <a:solidFill>
                <a:srgbClr val="7030A0"/>
              </a:solidFill>
            </a:endParaRPr>
          </a:p>
          <a:p>
            <a:pPr algn="just" rtl="0"/>
            <a:r>
              <a:rPr lang="en-US" sz="1600" dirty="0" smtClean="0">
                <a:solidFill>
                  <a:srgbClr val="7030A0"/>
                </a:solidFill>
              </a:rPr>
              <a:t>A. The PET image shows multiple areas of increased uptake (arrows) in the left upper chest.</a:t>
            </a:r>
          </a:p>
          <a:p>
            <a:pPr algn="just" rtl="0"/>
            <a:endParaRPr lang="en-US" sz="1600" dirty="0" smtClean="0">
              <a:solidFill>
                <a:srgbClr val="7030A0"/>
              </a:solidFill>
            </a:endParaRPr>
          </a:p>
          <a:p>
            <a:pPr algn="just" rtl="0"/>
            <a:r>
              <a:rPr lang="en-US" sz="1600" dirty="0" smtClean="0">
                <a:solidFill>
                  <a:srgbClr val="7030A0"/>
                </a:solidFill>
              </a:rPr>
              <a:t>B. The CT image shows a small soft tissue density in the anterior mediastinum (arrow).</a:t>
            </a:r>
          </a:p>
          <a:p>
            <a:pPr algn="just" rtl="0"/>
            <a:endParaRPr lang="en-US" sz="1600" dirty="0" smtClean="0">
              <a:solidFill>
                <a:srgbClr val="7030A0"/>
              </a:solidFill>
            </a:endParaRPr>
          </a:p>
          <a:p>
            <a:pPr algn="just" rtl="0"/>
            <a:r>
              <a:rPr lang="en-US" sz="1600" dirty="0" smtClean="0">
                <a:solidFill>
                  <a:srgbClr val="7030A0"/>
                </a:solidFill>
              </a:rPr>
              <a:t>C. The PET/CT image shows co-registration of the FDG uptake and the soft tissue density in the anterior mediastinum, suggesting internal mammary lymph node metastases (arrow).</a:t>
            </a:r>
            <a:endParaRPr lang="ar-SY" sz="1600" dirty="0">
              <a:solidFill>
                <a:srgbClr val="7030A0"/>
              </a:solidFill>
            </a:endParaRPr>
          </a:p>
        </p:txBody>
      </p:sp>
      <p:sp>
        <p:nvSpPr>
          <p:cNvPr id="2" name="عنصر نائب للتاريخ 1"/>
          <p:cNvSpPr>
            <a:spLocks noGrp="1"/>
          </p:cNvSpPr>
          <p:nvPr>
            <p:ph type="dt" sz="half" idx="10"/>
          </p:nvPr>
        </p:nvSpPr>
        <p:spPr/>
        <p:txBody>
          <a:bodyPr/>
          <a:lstStyle/>
          <a:p>
            <a:fld id="{DB3C0ED2-6D10-42F5-8D9C-9FC964B136BC}" type="datetime8">
              <a:rPr lang="en-US" smtClean="0"/>
              <a:t>05-Apr-22 11:14 AM</a:t>
            </a:fld>
            <a:endParaRPr lang="ar-SY"/>
          </a:p>
        </p:txBody>
      </p:sp>
      <p:sp>
        <p:nvSpPr>
          <p:cNvPr id="7" name="عنصر نائب لرقم الشريحة 6"/>
          <p:cNvSpPr>
            <a:spLocks noGrp="1"/>
          </p:cNvSpPr>
          <p:nvPr>
            <p:ph type="sldNum" sz="quarter" idx="12"/>
          </p:nvPr>
        </p:nvSpPr>
        <p:spPr/>
        <p:txBody>
          <a:bodyPr/>
          <a:lstStyle/>
          <a:p>
            <a:fld id="{FED0E878-FCA9-4F03-8E2A-DB52433AD170}" type="slidenum">
              <a:rPr lang="ar-SY" smtClean="0"/>
              <a:t>9</a:t>
            </a:fld>
            <a:endParaRPr lang="ar-SY"/>
          </a:p>
        </p:txBody>
      </p:sp>
    </p:spTree>
    <p:extLst>
      <p:ext uri="{BB962C8B-B14F-4D97-AF65-F5344CB8AC3E}">
        <p14:creationId xmlns:p14="http://schemas.microsoft.com/office/powerpoint/2010/main" val="1827788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13">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ar-SY"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ar-SY"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نسق13</Template>
  <TotalTime>5140</TotalTime>
  <Words>1427</Words>
  <Application>Microsoft Office PowerPoint</Application>
  <PresentationFormat>On-screen Show (4:3)</PresentationFormat>
  <Paragraphs>119</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نسق13</vt:lpstr>
      <vt:lpstr>PowerPoint Presentation</vt:lpstr>
      <vt:lpstr>Breast Cancer</vt:lpstr>
      <vt:lpstr>Types  ,Stage and  Grade of Breast Cancer</vt:lpstr>
      <vt:lpstr>ROLE OF NUCLEAR MEDICINE IN BREAST CANCER PATIENTS</vt:lpstr>
      <vt:lpstr>INSTRUMENTS and RADIOPHARMACEUTICALS</vt:lpstr>
      <vt:lpstr>PowerPoint Presentation</vt:lpstr>
      <vt:lpstr>PowerPoint Presentation</vt:lpstr>
      <vt:lpstr>PowerPoint Presentation</vt:lpstr>
      <vt:lpstr>PowerPoint Presentation</vt:lpstr>
      <vt:lpstr>PowerPoint Presentation</vt:lpstr>
      <vt:lpstr>Recurrence</vt:lpstr>
      <vt:lpstr>18F-NaF PET Vs. 18FDG PET Scan</vt:lpstr>
      <vt:lpstr>PowerPoint Presentation</vt:lpstr>
      <vt:lpstr>PowerPoint Presentation</vt:lpstr>
      <vt:lpstr>PowerPoint Presentation</vt:lpstr>
      <vt:lpstr>PowerPoint Presentation</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PET/CT for Evaluating Breast Cancer</dc:title>
  <dc:creator>مشفى تشرين الجامعي</dc:creator>
  <cp:lastModifiedBy>Lenovo</cp:lastModifiedBy>
  <cp:revision>210</cp:revision>
  <dcterms:created xsi:type="dcterms:W3CDTF">2018-05-09T05:41:28Z</dcterms:created>
  <dcterms:modified xsi:type="dcterms:W3CDTF">2022-04-05T08:16:11Z</dcterms:modified>
</cp:coreProperties>
</file>